
<file path=[Content_Types].xml><?xml version="1.0" encoding="utf-8"?>
<Types xmlns="http://schemas.openxmlformats.org/package/2006/content-types">
  <Default Extension="gif" ContentType="image/gif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5" r:id="rId7"/>
    <p:sldId id="261" r:id="rId8"/>
    <p:sldId id="262" r:id="rId9"/>
    <p:sldId id="263" r:id="rId10"/>
    <p:sldId id="264" r:id="rId11"/>
    <p:sldId id="266" r:id="rId12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>
        <p:scale>
          <a:sx n="62" d="100"/>
          <a:sy n="62" d="100"/>
        </p:scale>
        <p:origin x="108" y="13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982B5A00-252B-4EEA-8D4C-2B259A6D52F9}" type="doc">
      <dgm:prSet loTypeId="urn:microsoft.com/office/officeart/2005/8/layout/vList2" loCatId="list" qsTypeId="urn:microsoft.com/office/officeart/2005/8/quickstyle/simple1" qsCatId="simple" csTypeId="urn:microsoft.com/office/officeart/2005/8/colors/colorful2" csCatId="colorful"/>
      <dgm:spPr/>
      <dgm:t>
        <a:bodyPr/>
        <a:lstStyle/>
        <a:p>
          <a:endParaRPr lang="en-US"/>
        </a:p>
      </dgm:t>
    </dgm:pt>
    <dgm:pt modelId="{10101A47-1443-4054-A59F-05F3B8D6C465}">
      <dgm:prSet/>
      <dgm:spPr/>
      <dgm:t>
        <a:bodyPr/>
        <a:lstStyle/>
        <a:p>
          <a:r>
            <a:rPr lang="hu-HU" dirty="0"/>
            <a:t>Keret: Párizsi Egyezmény, 2°C de lehetőség szerint 1,5°C</a:t>
          </a:r>
          <a:endParaRPr lang="en-US" dirty="0"/>
        </a:p>
      </dgm:t>
    </dgm:pt>
    <dgm:pt modelId="{085F8526-B160-4023-8E05-65C66B968906}" type="parTrans" cxnId="{544B487E-376D-47E8-9716-022646C0BDDA}">
      <dgm:prSet/>
      <dgm:spPr/>
      <dgm:t>
        <a:bodyPr/>
        <a:lstStyle/>
        <a:p>
          <a:endParaRPr lang="en-US"/>
        </a:p>
      </dgm:t>
    </dgm:pt>
    <dgm:pt modelId="{ADC8DD95-4DBF-4BFA-A30D-AF238F23E137}" type="sibTrans" cxnId="{544B487E-376D-47E8-9716-022646C0BDDA}">
      <dgm:prSet/>
      <dgm:spPr/>
      <dgm:t>
        <a:bodyPr/>
        <a:lstStyle/>
        <a:p>
          <a:endParaRPr lang="en-US"/>
        </a:p>
      </dgm:t>
    </dgm:pt>
    <dgm:pt modelId="{036019EF-B6B3-45B4-BAFA-8CF3DC17D44E}">
      <dgm:prSet/>
      <dgm:spPr/>
      <dgm:t>
        <a:bodyPr/>
        <a:lstStyle/>
        <a:p>
          <a:r>
            <a:rPr lang="hu-HU"/>
            <a:t>EU: hagyományosan a klímatárgyalások motorja</a:t>
          </a:r>
          <a:endParaRPr lang="en-US"/>
        </a:p>
      </dgm:t>
    </dgm:pt>
    <dgm:pt modelId="{D89EADC4-A1FF-4CCE-9781-6ED37A86F1B3}" type="parTrans" cxnId="{1FB44DBF-0F6D-4BD9-9CBD-277955B8D00A}">
      <dgm:prSet/>
      <dgm:spPr/>
      <dgm:t>
        <a:bodyPr/>
        <a:lstStyle/>
        <a:p>
          <a:endParaRPr lang="en-US"/>
        </a:p>
      </dgm:t>
    </dgm:pt>
    <dgm:pt modelId="{22FF54E1-D7D8-448F-9C6D-9CB9EB9C28CA}" type="sibTrans" cxnId="{1FB44DBF-0F6D-4BD9-9CBD-277955B8D00A}">
      <dgm:prSet/>
      <dgm:spPr/>
      <dgm:t>
        <a:bodyPr/>
        <a:lstStyle/>
        <a:p>
          <a:endParaRPr lang="en-US"/>
        </a:p>
      </dgm:t>
    </dgm:pt>
    <dgm:pt modelId="{E871370C-313E-48B6-B2B4-6E692071077C}">
      <dgm:prSet/>
      <dgm:spPr/>
      <dgm:t>
        <a:bodyPr/>
        <a:lstStyle/>
        <a:p>
          <a:r>
            <a:rPr lang="hu-HU"/>
            <a:t>Történelmi felelősség (historikus kibocsátások)</a:t>
          </a:r>
          <a:endParaRPr lang="en-US"/>
        </a:p>
      </dgm:t>
    </dgm:pt>
    <dgm:pt modelId="{37E46803-A7EB-4233-87F6-6126A82D0499}" type="parTrans" cxnId="{88B21B96-76AD-4148-9E3F-7ED74FEBB4E7}">
      <dgm:prSet/>
      <dgm:spPr/>
      <dgm:t>
        <a:bodyPr/>
        <a:lstStyle/>
        <a:p>
          <a:endParaRPr lang="en-US"/>
        </a:p>
      </dgm:t>
    </dgm:pt>
    <dgm:pt modelId="{FED009F7-7FA2-4582-807B-9FAB97C8EBAA}" type="sibTrans" cxnId="{88B21B96-76AD-4148-9E3F-7ED74FEBB4E7}">
      <dgm:prSet/>
      <dgm:spPr/>
      <dgm:t>
        <a:bodyPr/>
        <a:lstStyle/>
        <a:p>
          <a:endParaRPr lang="en-US"/>
        </a:p>
      </dgm:t>
    </dgm:pt>
    <dgm:pt modelId="{35B23B14-F0B6-4123-A911-027604DBF38E}">
      <dgm:prSet/>
      <dgm:spPr/>
      <dgm:t>
        <a:bodyPr/>
        <a:lstStyle/>
        <a:p>
          <a:r>
            <a:rPr lang="hu-HU"/>
            <a:t>Normaképző erő (szabályozások átszivárgása)</a:t>
          </a:r>
          <a:endParaRPr lang="en-US"/>
        </a:p>
      </dgm:t>
    </dgm:pt>
    <dgm:pt modelId="{15203F76-A7DA-48DD-857C-89781D2E42C7}" type="parTrans" cxnId="{9028074E-4E5A-4C4D-8271-50E1E886567A}">
      <dgm:prSet/>
      <dgm:spPr/>
      <dgm:t>
        <a:bodyPr/>
        <a:lstStyle/>
        <a:p>
          <a:endParaRPr lang="en-US"/>
        </a:p>
      </dgm:t>
    </dgm:pt>
    <dgm:pt modelId="{AEE2BB6D-7F91-484B-9AE0-67A1B18C046B}" type="sibTrans" cxnId="{9028074E-4E5A-4C4D-8271-50E1E886567A}">
      <dgm:prSet/>
      <dgm:spPr/>
      <dgm:t>
        <a:bodyPr/>
        <a:lstStyle/>
        <a:p>
          <a:endParaRPr lang="en-US"/>
        </a:p>
      </dgm:t>
    </dgm:pt>
    <dgm:pt modelId="{5315C993-ABAB-4615-B39D-502B7EC9563C}">
      <dgm:prSet/>
      <dgm:spPr/>
      <dgm:t>
        <a:bodyPr/>
        <a:lstStyle/>
        <a:p>
          <a:r>
            <a:rPr lang="hu-HU"/>
            <a:t>Gazdasági lehetőség (világgazdaság átsrukturálódása)</a:t>
          </a:r>
          <a:endParaRPr lang="en-US"/>
        </a:p>
      </dgm:t>
    </dgm:pt>
    <dgm:pt modelId="{D755FFEA-18FC-46C7-8DBB-E801FFFCC79A}" type="parTrans" cxnId="{56D5136D-9095-42DD-AEE4-5020A3868475}">
      <dgm:prSet/>
      <dgm:spPr/>
      <dgm:t>
        <a:bodyPr/>
        <a:lstStyle/>
        <a:p>
          <a:endParaRPr lang="en-US"/>
        </a:p>
      </dgm:t>
    </dgm:pt>
    <dgm:pt modelId="{84EC84A8-B548-40EF-BDEC-4210576F418A}" type="sibTrans" cxnId="{56D5136D-9095-42DD-AEE4-5020A3868475}">
      <dgm:prSet/>
      <dgm:spPr/>
      <dgm:t>
        <a:bodyPr/>
        <a:lstStyle/>
        <a:p>
          <a:endParaRPr lang="en-US"/>
        </a:p>
      </dgm:t>
    </dgm:pt>
    <dgm:pt modelId="{229E33B5-BC2F-48DF-AA44-F452F0EDE0BD}">
      <dgm:prSet/>
      <dgm:spPr/>
      <dgm:t>
        <a:bodyPr/>
        <a:lstStyle/>
        <a:p>
          <a:r>
            <a:rPr lang="hu-HU"/>
            <a:t>Európai jóléti állammodell</a:t>
          </a:r>
          <a:endParaRPr lang="en-US"/>
        </a:p>
      </dgm:t>
    </dgm:pt>
    <dgm:pt modelId="{F7523FDE-200E-4DE5-ADCF-5380D6F7A218}" type="parTrans" cxnId="{94719D21-CD70-407B-8336-E0CFD2E817A1}">
      <dgm:prSet/>
      <dgm:spPr/>
      <dgm:t>
        <a:bodyPr/>
        <a:lstStyle/>
        <a:p>
          <a:endParaRPr lang="en-US"/>
        </a:p>
      </dgm:t>
    </dgm:pt>
    <dgm:pt modelId="{2E9348DD-99F9-4D2F-91C0-7253B21C0496}" type="sibTrans" cxnId="{94719D21-CD70-407B-8336-E0CFD2E817A1}">
      <dgm:prSet/>
      <dgm:spPr/>
      <dgm:t>
        <a:bodyPr/>
        <a:lstStyle/>
        <a:p>
          <a:endParaRPr lang="en-US"/>
        </a:p>
      </dgm:t>
    </dgm:pt>
    <dgm:pt modelId="{455A8E95-AA9E-4266-A6FD-8B127947F8F2}" type="pres">
      <dgm:prSet presAssocID="{982B5A00-252B-4EEA-8D4C-2B259A6D52F9}" presName="linear" presStyleCnt="0">
        <dgm:presLayoutVars>
          <dgm:animLvl val="lvl"/>
          <dgm:resizeHandles val="exact"/>
        </dgm:presLayoutVars>
      </dgm:prSet>
      <dgm:spPr/>
    </dgm:pt>
    <dgm:pt modelId="{A3771A58-9CAC-4D1E-8152-05F52513B771}" type="pres">
      <dgm:prSet presAssocID="{10101A47-1443-4054-A59F-05F3B8D6C465}" presName="parentText" presStyleLbl="node1" presStyleIdx="0" presStyleCnt="6">
        <dgm:presLayoutVars>
          <dgm:chMax val="0"/>
          <dgm:bulletEnabled val="1"/>
        </dgm:presLayoutVars>
      </dgm:prSet>
      <dgm:spPr/>
    </dgm:pt>
    <dgm:pt modelId="{A63C2B27-F413-4C6E-994B-28D74824F261}" type="pres">
      <dgm:prSet presAssocID="{ADC8DD95-4DBF-4BFA-A30D-AF238F23E137}" presName="spacer" presStyleCnt="0"/>
      <dgm:spPr/>
    </dgm:pt>
    <dgm:pt modelId="{0C147661-1FED-4005-B957-F433569C2B38}" type="pres">
      <dgm:prSet presAssocID="{036019EF-B6B3-45B4-BAFA-8CF3DC17D44E}" presName="parentText" presStyleLbl="node1" presStyleIdx="1" presStyleCnt="6">
        <dgm:presLayoutVars>
          <dgm:chMax val="0"/>
          <dgm:bulletEnabled val="1"/>
        </dgm:presLayoutVars>
      </dgm:prSet>
      <dgm:spPr/>
    </dgm:pt>
    <dgm:pt modelId="{E09B623D-C1A8-40D9-931B-FC9801944C1F}" type="pres">
      <dgm:prSet presAssocID="{22FF54E1-D7D8-448F-9C6D-9CB9EB9C28CA}" presName="spacer" presStyleCnt="0"/>
      <dgm:spPr/>
    </dgm:pt>
    <dgm:pt modelId="{C86CAFA6-251C-40D7-B7AF-AA366ABF6BFB}" type="pres">
      <dgm:prSet presAssocID="{E871370C-313E-48B6-B2B4-6E692071077C}" presName="parentText" presStyleLbl="node1" presStyleIdx="2" presStyleCnt="6">
        <dgm:presLayoutVars>
          <dgm:chMax val="0"/>
          <dgm:bulletEnabled val="1"/>
        </dgm:presLayoutVars>
      </dgm:prSet>
      <dgm:spPr/>
    </dgm:pt>
    <dgm:pt modelId="{DAF618F2-C8DB-476F-97E1-A1919B93375A}" type="pres">
      <dgm:prSet presAssocID="{FED009F7-7FA2-4582-807B-9FAB97C8EBAA}" presName="spacer" presStyleCnt="0"/>
      <dgm:spPr/>
    </dgm:pt>
    <dgm:pt modelId="{458D3226-B11D-473E-9B7A-0474F6F8FCAB}" type="pres">
      <dgm:prSet presAssocID="{35B23B14-F0B6-4123-A911-027604DBF38E}" presName="parentText" presStyleLbl="node1" presStyleIdx="3" presStyleCnt="6">
        <dgm:presLayoutVars>
          <dgm:chMax val="0"/>
          <dgm:bulletEnabled val="1"/>
        </dgm:presLayoutVars>
      </dgm:prSet>
      <dgm:spPr/>
    </dgm:pt>
    <dgm:pt modelId="{C4E57C85-A0D1-4249-B0BE-8DD685DDDC59}" type="pres">
      <dgm:prSet presAssocID="{AEE2BB6D-7F91-484B-9AE0-67A1B18C046B}" presName="spacer" presStyleCnt="0"/>
      <dgm:spPr/>
    </dgm:pt>
    <dgm:pt modelId="{E8710C15-19F1-41DE-A10D-09B7F39DE004}" type="pres">
      <dgm:prSet presAssocID="{5315C993-ABAB-4615-B39D-502B7EC9563C}" presName="parentText" presStyleLbl="node1" presStyleIdx="4" presStyleCnt="6">
        <dgm:presLayoutVars>
          <dgm:chMax val="0"/>
          <dgm:bulletEnabled val="1"/>
        </dgm:presLayoutVars>
      </dgm:prSet>
      <dgm:spPr/>
    </dgm:pt>
    <dgm:pt modelId="{92C2EAA1-B434-4DA2-B73D-5C44D9CB442D}" type="pres">
      <dgm:prSet presAssocID="{84EC84A8-B548-40EF-BDEC-4210576F418A}" presName="spacer" presStyleCnt="0"/>
      <dgm:spPr/>
    </dgm:pt>
    <dgm:pt modelId="{A0301AA1-115C-4A70-A429-78A7FC6FD573}" type="pres">
      <dgm:prSet presAssocID="{229E33B5-BC2F-48DF-AA44-F452F0EDE0BD}" presName="parentText" presStyleLbl="node1" presStyleIdx="5" presStyleCnt="6">
        <dgm:presLayoutVars>
          <dgm:chMax val="0"/>
          <dgm:bulletEnabled val="1"/>
        </dgm:presLayoutVars>
      </dgm:prSet>
      <dgm:spPr/>
    </dgm:pt>
  </dgm:ptLst>
  <dgm:cxnLst>
    <dgm:cxn modelId="{869FC606-F393-42D0-A5A8-3FC8A4EF1853}" type="presOf" srcId="{35B23B14-F0B6-4123-A911-027604DBF38E}" destId="{458D3226-B11D-473E-9B7A-0474F6F8FCAB}" srcOrd="0" destOrd="0" presId="urn:microsoft.com/office/officeart/2005/8/layout/vList2"/>
    <dgm:cxn modelId="{94719D21-CD70-407B-8336-E0CFD2E817A1}" srcId="{982B5A00-252B-4EEA-8D4C-2B259A6D52F9}" destId="{229E33B5-BC2F-48DF-AA44-F452F0EDE0BD}" srcOrd="5" destOrd="0" parTransId="{F7523FDE-200E-4DE5-ADCF-5380D6F7A218}" sibTransId="{2E9348DD-99F9-4D2F-91C0-7253B21C0496}"/>
    <dgm:cxn modelId="{56D5136D-9095-42DD-AEE4-5020A3868475}" srcId="{982B5A00-252B-4EEA-8D4C-2B259A6D52F9}" destId="{5315C993-ABAB-4615-B39D-502B7EC9563C}" srcOrd="4" destOrd="0" parTransId="{D755FFEA-18FC-46C7-8DBB-E801FFFCC79A}" sibTransId="{84EC84A8-B548-40EF-BDEC-4210576F418A}"/>
    <dgm:cxn modelId="{9028074E-4E5A-4C4D-8271-50E1E886567A}" srcId="{982B5A00-252B-4EEA-8D4C-2B259A6D52F9}" destId="{35B23B14-F0B6-4123-A911-027604DBF38E}" srcOrd="3" destOrd="0" parTransId="{15203F76-A7DA-48DD-857C-89781D2E42C7}" sibTransId="{AEE2BB6D-7F91-484B-9AE0-67A1B18C046B}"/>
    <dgm:cxn modelId="{B808DA79-CAF0-4A84-8FD4-A1CB137996AE}" type="presOf" srcId="{E871370C-313E-48B6-B2B4-6E692071077C}" destId="{C86CAFA6-251C-40D7-B7AF-AA366ABF6BFB}" srcOrd="0" destOrd="0" presId="urn:microsoft.com/office/officeart/2005/8/layout/vList2"/>
    <dgm:cxn modelId="{B4BF305A-4DC0-4917-ABAD-627EB7E58187}" type="presOf" srcId="{5315C993-ABAB-4615-B39D-502B7EC9563C}" destId="{E8710C15-19F1-41DE-A10D-09B7F39DE004}" srcOrd="0" destOrd="0" presId="urn:microsoft.com/office/officeart/2005/8/layout/vList2"/>
    <dgm:cxn modelId="{67C4D25A-727B-489F-B896-E064194CC3D2}" type="presOf" srcId="{229E33B5-BC2F-48DF-AA44-F452F0EDE0BD}" destId="{A0301AA1-115C-4A70-A429-78A7FC6FD573}" srcOrd="0" destOrd="0" presId="urn:microsoft.com/office/officeart/2005/8/layout/vList2"/>
    <dgm:cxn modelId="{544B487E-376D-47E8-9716-022646C0BDDA}" srcId="{982B5A00-252B-4EEA-8D4C-2B259A6D52F9}" destId="{10101A47-1443-4054-A59F-05F3B8D6C465}" srcOrd="0" destOrd="0" parTransId="{085F8526-B160-4023-8E05-65C66B968906}" sibTransId="{ADC8DD95-4DBF-4BFA-A30D-AF238F23E137}"/>
    <dgm:cxn modelId="{88B21B96-76AD-4148-9E3F-7ED74FEBB4E7}" srcId="{982B5A00-252B-4EEA-8D4C-2B259A6D52F9}" destId="{E871370C-313E-48B6-B2B4-6E692071077C}" srcOrd="2" destOrd="0" parTransId="{37E46803-A7EB-4233-87F6-6126A82D0499}" sibTransId="{FED009F7-7FA2-4582-807B-9FAB97C8EBAA}"/>
    <dgm:cxn modelId="{19B9D9AC-2C8A-4EB1-910E-152733152581}" type="presOf" srcId="{982B5A00-252B-4EEA-8D4C-2B259A6D52F9}" destId="{455A8E95-AA9E-4266-A6FD-8B127947F8F2}" srcOrd="0" destOrd="0" presId="urn:microsoft.com/office/officeart/2005/8/layout/vList2"/>
    <dgm:cxn modelId="{996540B3-D112-4528-8B38-A9D24365CE55}" type="presOf" srcId="{036019EF-B6B3-45B4-BAFA-8CF3DC17D44E}" destId="{0C147661-1FED-4005-B957-F433569C2B38}" srcOrd="0" destOrd="0" presId="urn:microsoft.com/office/officeart/2005/8/layout/vList2"/>
    <dgm:cxn modelId="{1FB44DBF-0F6D-4BD9-9CBD-277955B8D00A}" srcId="{982B5A00-252B-4EEA-8D4C-2B259A6D52F9}" destId="{036019EF-B6B3-45B4-BAFA-8CF3DC17D44E}" srcOrd="1" destOrd="0" parTransId="{D89EADC4-A1FF-4CCE-9781-6ED37A86F1B3}" sibTransId="{22FF54E1-D7D8-448F-9C6D-9CB9EB9C28CA}"/>
    <dgm:cxn modelId="{E62A40FE-1633-4B30-A9A6-3B08F72BCC08}" type="presOf" srcId="{10101A47-1443-4054-A59F-05F3B8D6C465}" destId="{A3771A58-9CAC-4D1E-8152-05F52513B771}" srcOrd="0" destOrd="0" presId="urn:microsoft.com/office/officeart/2005/8/layout/vList2"/>
    <dgm:cxn modelId="{997CB686-AAF2-4E6C-BD87-73F330907605}" type="presParOf" srcId="{455A8E95-AA9E-4266-A6FD-8B127947F8F2}" destId="{A3771A58-9CAC-4D1E-8152-05F52513B771}" srcOrd="0" destOrd="0" presId="urn:microsoft.com/office/officeart/2005/8/layout/vList2"/>
    <dgm:cxn modelId="{B3115F35-0711-404A-9334-A0423A8BE318}" type="presParOf" srcId="{455A8E95-AA9E-4266-A6FD-8B127947F8F2}" destId="{A63C2B27-F413-4C6E-994B-28D74824F261}" srcOrd="1" destOrd="0" presId="urn:microsoft.com/office/officeart/2005/8/layout/vList2"/>
    <dgm:cxn modelId="{2CFE214A-9F42-493E-986F-E525145B76EC}" type="presParOf" srcId="{455A8E95-AA9E-4266-A6FD-8B127947F8F2}" destId="{0C147661-1FED-4005-B957-F433569C2B38}" srcOrd="2" destOrd="0" presId="urn:microsoft.com/office/officeart/2005/8/layout/vList2"/>
    <dgm:cxn modelId="{B137C669-1222-4D42-A9FF-88238C969BB2}" type="presParOf" srcId="{455A8E95-AA9E-4266-A6FD-8B127947F8F2}" destId="{E09B623D-C1A8-40D9-931B-FC9801944C1F}" srcOrd="3" destOrd="0" presId="urn:microsoft.com/office/officeart/2005/8/layout/vList2"/>
    <dgm:cxn modelId="{7EA144B1-1DD3-420E-BEB5-79A5350F4C8F}" type="presParOf" srcId="{455A8E95-AA9E-4266-A6FD-8B127947F8F2}" destId="{C86CAFA6-251C-40D7-B7AF-AA366ABF6BFB}" srcOrd="4" destOrd="0" presId="urn:microsoft.com/office/officeart/2005/8/layout/vList2"/>
    <dgm:cxn modelId="{61329AB7-71A6-4B9C-9CFC-2D879F142EE6}" type="presParOf" srcId="{455A8E95-AA9E-4266-A6FD-8B127947F8F2}" destId="{DAF618F2-C8DB-476F-97E1-A1919B93375A}" srcOrd="5" destOrd="0" presId="urn:microsoft.com/office/officeart/2005/8/layout/vList2"/>
    <dgm:cxn modelId="{E8E3F921-620B-4762-8C2E-DCFEAE3F4323}" type="presParOf" srcId="{455A8E95-AA9E-4266-A6FD-8B127947F8F2}" destId="{458D3226-B11D-473E-9B7A-0474F6F8FCAB}" srcOrd="6" destOrd="0" presId="urn:microsoft.com/office/officeart/2005/8/layout/vList2"/>
    <dgm:cxn modelId="{61FEABAD-87F2-4FF8-BEB6-76314D50F525}" type="presParOf" srcId="{455A8E95-AA9E-4266-A6FD-8B127947F8F2}" destId="{C4E57C85-A0D1-4249-B0BE-8DD685DDDC59}" srcOrd="7" destOrd="0" presId="urn:microsoft.com/office/officeart/2005/8/layout/vList2"/>
    <dgm:cxn modelId="{34859FBB-5CB1-4986-8A74-DAA273173F8A}" type="presParOf" srcId="{455A8E95-AA9E-4266-A6FD-8B127947F8F2}" destId="{E8710C15-19F1-41DE-A10D-09B7F39DE004}" srcOrd="8" destOrd="0" presId="urn:microsoft.com/office/officeart/2005/8/layout/vList2"/>
    <dgm:cxn modelId="{0AEAD63B-760A-4C04-BC95-7E8795E79F86}" type="presParOf" srcId="{455A8E95-AA9E-4266-A6FD-8B127947F8F2}" destId="{92C2EAA1-B434-4DA2-B73D-5C44D9CB442D}" srcOrd="9" destOrd="0" presId="urn:microsoft.com/office/officeart/2005/8/layout/vList2"/>
    <dgm:cxn modelId="{43FF1D76-10E6-4B4D-99BB-CFF41FB24856}" type="presParOf" srcId="{455A8E95-AA9E-4266-A6FD-8B127947F8F2}" destId="{A0301AA1-115C-4A70-A429-78A7FC6FD573}" srcOrd="1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A3771A58-9CAC-4D1E-8152-05F52513B771}">
      <dsp:nvSpPr>
        <dsp:cNvPr id="0" name=""/>
        <dsp:cNvSpPr/>
      </dsp:nvSpPr>
      <dsp:spPr>
        <a:xfrm>
          <a:off x="0" y="39959"/>
          <a:ext cx="6506304" cy="861120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 dirty="0"/>
            <a:t>Keret: Párizsi Egyezmény, 2°C de lehetőség szerint 1,5°C</a:t>
          </a:r>
          <a:endParaRPr lang="en-US" sz="2300" kern="1200" dirty="0"/>
        </a:p>
      </dsp:txBody>
      <dsp:txXfrm>
        <a:off x="42036" y="81995"/>
        <a:ext cx="6422232" cy="777048"/>
      </dsp:txXfrm>
    </dsp:sp>
    <dsp:sp modelId="{0C147661-1FED-4005-B957-F433569C2B38}">
      <dsp:nvSpPr>
        <dsp:cNvPr id="0" name=""/>
        <dsp:cNvSpPr/>
      </dsp:nvSpPr>
      <dsp:spPr>
        <a:xfrm>
          <a:off x="0" y="967319"/>
          <a:ext cx="6506304" cy="861120"/>
        </a:xfrm>
        <a:prstGeom prst="roundRect">
          <a:avLst/>
        </a:prstGeom>
        <a:solidFill>
          <a:schemeClr val="accent2">
            <a:hueOff val="-33131"/>
            <a:satOff val="-10867"/>
            <a:lumOff val="-396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EU: hagyományosan a klímatárgyalások motorja</a:t>
          </a:r>
          <a:endParaRPr lang="en-US" sz="2300" kern="1200"/>
        </a:p>
      </dsp:txBody>
      <dsp:txXfrm>
        <a:off x="42036" y="1009355"/>
        <a:ext cx="6422232" cy="777048"/>
      </dsp:txXfrm>
    </dsp:sp>
    <dsp:sp modelId="{C86CAFA6-251C-40D7-B7AF-AA366ABF6BFB}">
      <dsp:nvSpPr>
        <dsp:cNvPr id="0" name=""/>
        <dsp:cNvSpPr/>
      </dsp:nvSpPr>
      <dsp:spPr>
        <a:xfrm>
          <a:off x="0" y="1894680"/>
          <a:ext cx="6506304" cy="861120"/>
        </a:xfrm>
        <a:prstGeom prst="roundRect">
          <a:avLst/>
        </a:prstGeom>
        <a:solidFill>
          <a:schemeClr val="accent2">
            <a:hueOff val="-66262"/>
            <a:satOff val="-21734"/>
            <a:lumOff val="-7921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Történelmi felelősség (historikus kibocsátások)</a:t>
          </a:r>
          <a:endParaRPr lang="en-US" sz="2300" kern="1200"/>
        </a:p>
      </dsp:txBody>
      <dsp:txXfrm>
        <a:off x="42036" y="1936716"/>
        <a:ext cx="6422232" cy="777048"/>
      </dsp:txXfrm>
    </dsp:sp>
    <dsp:sp modelId="{458D3226-B11D-473E-9B7A-0474F6F8FCAB}">
      <dsp:nvSpPr>
        <dsp:cNvPr id="0" name=""/>
        <dsp:cNvSpPr/>
      </dsp:nvSpPr>
      <dsp:spPr>
        <a:xfrm>
          <a:off x="0" y="2822040"/>
          <a:ext cx="6506304" cy="861120"/>
        </a:xfrm>
        <a:prstGeom prst="roundRect">
          <a:avLst/>
        </a:prstGeom>
        <a:solidFill>
          <a:schemeClr val="accent2">
            <a:hueOff val="-99392"/>
            <a:satOff val="-32601"/>
            <a:lumOff val="-1188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Normaképző erő (szabályozások átszivárgása)</a:t>
          </a:r>
          <a:endParaRPr lang="en-US" sz="2300" kern="1200"/>
        </a:p>
      </dsp:txBody>
      <dsp:txXfrm>
        <a:off x="42036" y="2864076"/>
        <a:ext cx="6422232" cy="777048"/>
      </dsp:txXfrm>
    </dsp:sp>
    <dsp:sp modelId="{E8710C15-19F1-41DE-A10D-09B7F39DE004}">
      <dsp:nvSpPr>
        <dsp:cNvPr id="0" name=""/>
        <dsp:cNvSpPr/>
      </dsp:nvSpPr>
      <dsp:spPr>
        <a:xfrm>
          <a:off x="0" y="3749400"/>
          <a:ext cx="6506304" cy="861120"/>
        </a:xfrm>
        <a:prstGeom prst="roundRect">
          <a:avLst/>
        </a:prstGeom>
        <a:solidFill>
          <a:schemeClr val="accent2">
            <a:hueOff val="-132523"/>
            <a:satOff val="-43468"/>
            <a:lumOff val="-15842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Gazdasági lehetőség (világgazdaság átsrukturálódása)</a:t>
          </a:r>
          <a:endParaRPr lang="en-US" sz="2300" kern="1200"/>
        </a:p>
      </dsp:txBody>
      <dsp:txXfrm>
        <a:off x="42036" y="3791436"/>
        <a:ext cx="6422232" cy="777048"/>
      </dsp:txXfrm>
    </dsp:sp>
    <dsp:sp modelId="{A0301AA1-115C-4A70-A429-78A7FC6FD573}">
      <dsp:nvSpPr>
        <dsp:cNvPr id="0" name=""/>
        <dsp:cNvSpPr/>
      </dsp:nvSpPr>
      <dsp:spPr>
        <a:xfrm>
          <a:off x="0" y="4676760"/>
          <a:ext cx="6506304" cy="861120"/>
        </a:xfrm>
        <a:prstGeom prst="roundRect">
          <a:avLst/>
        </a:prstGeom>
        <a:solidFill>
          <a:schemeClr val="accent2">
            <a:hueOff val="-165654"/>
            <a:satOff val="-54335"/>
            <a:lumOff val="-19803"/>
            <a:alphaOff val="0"/>
          </a:schemeClr>
        </a:solidFill>
        <a:ln w="34925" cap="flat" cmpd="sng" algn="in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marL="0" lvl="0" indent="0" algn="l" defTabSz="10223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hu-HU" sz="2300" kern="1200"/>
            <a:t>Európai jóléti állammodell</a:t>
          </a:r>
          <a:endParaRPr lang="en-US" sz="2300" kern="1200"/>
        </a:p>
      </dsp:txBody>
      <dsp:txXfrm>
        <a:off x="42036" y="4718796"/>
        <a:ext cx="6422232" cy="77704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Címdia"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915128" y="1788454"/>
            <a:ext cx="8361229" cy="2098226"/>
          </a:xfrm>
        </p:spPr>
        <p:txBody>
          <a:bodyPr anchor="b">
            <a:noAutofit/>
          </a:bodyPr>
          <a:lstStyle>
            <a:lvl1pPr algn="ct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086237"/>
          </a:xfrm>
        </p:spPr>
        <p:txBody>
          <a:bodyPr>
            <a:normAutofit/>
          </a:bodyPr>
          <a:lstStyle>
            <a:lvl1pPr marL="0" indent="0" algn="ct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3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hu-HU"/>
              <a:t>Kattintson ide az alcím mintájának szerkesztéséhez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52858" y="6453386"/>
            <a:ext cx="1607944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054" y="6453386"/>
            <a:ext cx="7023377" cy="404614"/>
          </a:xfrm>
        </p:spPr>
        <p:txBody>
          <a:bodyPr/>
          <a:lstStyle>
            <a:lvl1pPr algn="ctr">
              <a:defRPr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grpSp>
        <p:nvGrpSpPr>
          <p:cNvPr id="7" name="Group 6"/>
          <p:cNvGrpSpPr/>
          <p:nvPr/>
        </p:nvGrpSpPr>
        <p:grpSpPr>
          <a:xfrm>
            <a:off x="752858" y="744469"/>
            <a:ext cx="10674117" cy="5349671"/>
            <a:chOff x="752858" y="744469"/>
            <a:chExt cx="10674117" cy="5349671"/>
          </a:xfrm>
        </p:grpSpPr>
        <p:sp>
          <p:nvSpPr>
            <p:cNvPr id="11" name="Freeform 6"/>
            <p:cNvSpPr/>
            <p:nvPr/>
          </p:nvSpPr>
          <p:spPr bwMode="auto">
            <a:xfrm>
              <a:off x="8151962" y="1685652"/>
              <a:ext cx="3275013" cy="4408488"/>
            </a:xfrm>
            <a:custGeom>
              <a:avLst/>
              <a:gdLst/>
              <a:ahLst/>
              <a:cxnLst/>
              <a:rect l="l" t="t" r="r" b="b"/>
              <a:pathLst>
                <a:path w="10000" h="10000">
                  <a:moveTo>
                    <a:pt x="8761" y="0"/>
                  </a:moveTo>
                  <a:lnTo>
                    <a:pt x="10000" y="0"/>
                  </a:lnTo>
                  <a:lnTo>
                    <a:pt x="10000" y="10000"/>
                  </a:lnTo>
                  <a:lnTo>
                    <a:pt x="0" y="10000"/>
                  </a:lnTo>
                  <a:lnTo>
                    <a:pt x="0" y="9126"/>
                  </a:lnTo>
                  <a:lnTo>
                    <a:pt x="8761" y="9127"/>
                  </a:lnTo>
                  <a:lnTo>
                    <a:pt x="8761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  <p:sp>
          <p:nvSpPr>
            <p:cNvPr id="14" name="Freeform 6"/>
            <p:cNvSpPr/>
            <p:nvPr/>
          </p:nvSpPr>
          <p:spPr bwMode="auto">
            <a:xfrm flipH="1" flipV="1">
              <a:off x="752858" y="744469"/>
              <a:ext cx="3275668" cy="4408488"/>
            </a:xfrm>
            <a:custGeom>
              <a:avLst/>
              <a:gdLst/>
              <a:ahLst/>
              <a:cxnLst/>
              <a:rect l="l" t="t" r="r" b="b"/>
              <a:pathLst>
                <a:path w="10002" h="10000">
                  <a:moveTo>
                    <a:pt x="8763" y="0"/>
                  </a:moveTo>
                  <a:lnTo>
                    <a:pt x="10002" y="0"/>
                  </a:lnTo>
                  <a:lnTo>
                    <a:pt x="10002" y="10000"/>
                  </a:lnTo>
                  <a:lnTo>
                    <a:pt x="2" y="10000"/>
                  </a:lnTo>
                  <a:cubicBezTo>
                    <a:pt x="-2" y="9698"/>
                    <a:pt x="4" y="9427"/>
                    <a:pt x="0" y="9125"/>
                  </a:cubicBezTo>
                  <a:lnTo>
                    <a:pt x="8763" y="9128"/>
                  </a:lnTo>
                  <a:lnTo>
                    <a:pt x="8763" y="0"/>
                  </a:lnTo>
                  <a:close/>
                </a:path>
              </a:pathLst>
            </a:custGeom>
            <a:solidFill>
              <a:schemeClr val="tx2"/>
            </a:solidFill>
            <a:ln w="0">
              <a:noFill/>
              <a:prstDash val="solid"/>
              <a:round/>
              <a:headEnd/>
              <a:tailEnd/>
            </a:ln>
          </p:spPr>
        </p:sp>
      </p:grp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2295525"/>
            <a:ext cx="9601200" cy="3571875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596561" y="624156"/>
            <a:ext cx="1565766" cy="5243244"/>
          </a:xfrm>
        </p:spPr>
        <p:txBody>
          <a:bodyPr vert="eaVert"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371600" y="624156"/>
            <a:ext cx="8179641" cy="5243244"/>
          </a:xfrm>
        </p:spPr>
        <p:txBody>
          <a:bodyPr vert="eaVert"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65025" y="1301360"/>
            <a:ext cx="9612971" cy="2852737"/>
          </a:xfrm>
        </p:spPr>
        <p:txBody>
          <a:bodyPr anchor="b">
            <a:normAutofit/>
          </a:bodyPr>
          <a:lstStyle>
            <a:lvl1pPr algn="r">
              <a:defRPr sz="7200" cap="all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65025" y="4216328"/>
            <a:ext cx="9612971" cy="1143324"/>
          </a:xfrm>
        </p:spPr>
        <p:txBody>
          <a:bodyPr/>
          <a:lstStyle>
            <a:lvl1pPr marL="0" indent="0" algn="r">
              <a:lnSpc>
                <a:spcPct val="112000"/>
              </a:lnSpc>
              <a:spcBef>
                <a:spcPts val="0"/>
              </a:spcBef>
              <a:spcAft>
                <a:spcPts val="0"/>
              </a:spcAft>
              <a:buNone/>
              <a:defRPr sz="2400">
                <a:solidFill>
                  <a:schemeClr val="tx2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738908" y="6453386"/>
            <a:ext cx="1622409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584312" y="6453386"/>
            <a:ext cx="7023377" cy="404614"/>
          </a:xfrm>
        </p:spPr>
        <p:txBody>
          <a:bodyPr/>
          <a:lstStyle>
            <a:lvl1pPr algn="ctr"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9830683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7" name="Freeform 6" title="Crop Mark"/>
          <p:cNvSpPr/>
          <p:nvPr/>
        </p:nvSpPr>
        <p:spPr bwMode="auto">
          <a:xfrm>
            <a:off x="8151962" y="1685652"/>
            <a:ext cx="3275013" cy="4408488"/>
          </a:xfrm>
          <a:custGeom>
            <a:avLst/>
            <a:gdLst/>
            <a:ahLst/>
            <a:cxnLst/>
            <a:rect l="0" t="0" r="r" b="b"/>
            <a:pathLst>
              <a:path w="4125" h="5554">
                <a:moveTo>
                  <a:pt x="3614" y="0"/>
                </a:moveTo>
                <a:lnTo>
                  <a:pt x="4125" y="0"/>
                </a:lnTo>
                <a:lnTo>
                  <a:pt x="4125" y="5554"/>
                </a:lnTo>
                <a:lnTo>
                  <a:pt x="0" y="5554"/>
                </a:lnTo>
                <a:lnTo>
                  <a:pt x="0" y="5074"/>
                </a:lnTo>
                <a:lnTo>
                  <a:pt x="3614" y="5074"/>
                </a:lnTo>
                <a:lnTo>
                  <a:pt x="3614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371600" y="2285999"/>
            <a:ext cx="4447786" cy="3581401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525403" y="2285999"/>
            <a:ext cx="4447786" cy="3581401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371600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525014" y="2340864"/>
            <a:ext cx="4443984" cy="823912"/>
          </a:xfrm>
        </p:spPr>
        <p:txBody>
          <a:bodyPr anchor="b">
            <a:noAutofit/>
          </a:bodyPr>
          <a:lstStyle>
            <a:lvl1pPr marL="0" indent="0">
              <a:lnSpc>
                <a:spcPct val="84000"/>
              </a:lnSpc>
              <a:spcBef>
                <a:spcPts val="0"/>
              </a:spcBef>
              <a:spcAft>
                <a:spcPts val="0"/>
              </a:spcAft>
              <a:buNone/>
              <a:defRPr sz="3000" b="0" baseline="0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525014" y="3305207"/>
            <a:ext cx="4443984" cy="2562193"/>
          </a:xfrm>
        </p:spPr>
        <p:txBody>
          <a:bodyPr/>
          <a:lstStyle>
            <a:lvl1pPr>
              <a:defRPr baseline="0">
                <a:solidFill>
                  <a:schemeClr val="tx2"/>
                </a:solidFill>
              </a:defRPr>
            </a:lvl1pPr>
            <a:lvl2pPr>
              <a:defRPr baseline="0">
                <a:solidFill>
                  <a:schemeClr val="tx2"/>
                </a:solidFill>
              </a:defRPr>
            </a:lvl2pPr>
            <a:lvl3pPr>
              <a:defRPr baseline="0">
                <a:solidFill>
                  <a:schemeClr val="tx2"/>
                </a:solidFill>
              </a:defRPr>
            </a:lvl3pPr>
            <a:lvl4pPr>
              <a:defRPr baseline="0">
                <a:solidFill>
                  <a:schemeClr val="tx2"/>
                </a:solidFill>
              </a:defRPr>
            </a:lvl4pPr>
            <a:lvl5pPr>
              <a:defRPr baseline="0">
                <a:solidFill>
                  <a:schemeClr val="tx2"/>
                </a:solidFill>
              </a:defRPr>
            </a:lvl5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7DE6118-2437-4B30-8E3C-4D2BE6020583}" type="datetimeFigureOut">
              <a:rPr lang="en-US" dirty="0"/>
              <a:t>11/22/2019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9E57DC2-970A-4B3E-BB1C-7A09969E49DF}" type="slidenum">
              <a:rPr lang="en-US" dirty="0"/>
              <a:t>‹#›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Autofit/>
          </a:bodyPr>
          <a:lstStyle>
            <a:lvl1pPr>
              <a:lnSpc>
                <a:spcPct val="84000"/>
              </a:lnSpc>
              <a:defRPr sz="4800" baseline="0">
                <a:solidFill>
                  <a:schemeClr val="tx2"/>
                </a:solidFill>
              </a:defRPr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6256020" y="685801"/>
            <a:ext cx="5212080" cy="5175250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6344"/>
            <a:ext cx="3855720" cy="3011056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 title="Background Shape"/>
          <p:cNvSpPr/>
          <p:nvPr/>
        </p:nvSpPr>
        <p:spPr>
          <a:xfrm>
            <a:off x="0" y="376"/>
            <a:ext cx="5303520" cy="6857624"/>
          </a:xfrm>
          <a:prstGeom prst="rect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3900" y="685800"/>
            <a:ext cx="3855720" cy="2157884"/>
          </a:xfrm>
        </p:spPr>
        <p:txBody>
          <a:bodyPr anchor="t">
            <a:normAutofit/>
          </a:bodyPr>
          <a:lstStyle>
            <a:lvl1pPr>
              <a:lnSpc>
                <a:spcPct val="84000"/>
              </a:lnSpc>
              <a:defRPr sz="4800" baseline="0"/>
            </a:lvl1pPr>
          </a:lstStyle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5532120" y="0"/>
            <a:ext cx="6659880" cy="6857999"/>
          </a:xfrm>
        </p:spPr>
        <p:txBody>
          <a:bodyPr anchor="t">
            <a:normAutofit/>
          </a:bodyPr>
          <a:lstStyle>
            <a:lvl1pPr marL="0" indent="0">
              <a:buNone/>
              <a:defRPr sz="2000"/>
            </a:lvl1pPr>
            <a:lvl2pPr marL="457200" indent="0">
              <a:buNone/>
              <a:defRPr sz="2000"/>
            </a:lvl2pPr>
            <a:lvl3pPr marL="914400" indent="0">
              <a:buNone/>
              <a:defRPr sz="20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hu-HU"/>
              <a:t>Kép beszúrásához kattintson az ikonra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723900" y="2855968"/>
            <a:ext cx="3855720" cy="3011432"/>
          </a:xfrm>
        </p:spPr>
        <p:txBody>
          <a:bodyPr/>
          <a:lstStyle>
            <a:lvl1pPr marL="0" indent="0">
              <a:lnSpc>
                <a:spcPct val="113000"/>
              </a:lnSpc>
              <a:spcBef>
                <a:spcPts val="0"/>
              </a:spcBef>
              <a:spcAft>
                <a:spcPts val="1500"/>
              </a:spcAft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hu-HU"/>
              <a:t>Mintaszöveg szerkesztése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723900" y="6453386"/>
            <a:ext cx="120457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2205945" y="6453386"/>
            <a:ext cx="2373675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9883140" y="6453386"/>
            <a:ext cx="1596292" cy="404614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Divider Bar"/>
          <p:cNvSpPr/>
          <p:nvPr/>
        </p:nvSpPr>
        <p:spPr>
          <a:xfrm>
            <a:off x="5303520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371600" y="685800"/>
            <a:ext cx="9601200" cy="1485900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hu-HU"/>
              <a:t>Mintacím szerkesztése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71600" y="2286000"/>
            <a:ext cx="9601200" cy="35814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/>
              <a:t>Mintaszöveg szerkesztése</a:t>
            </a:r>
          </a:p>
          <a:p>
            <a:pPr lvl="1"/>
            <a:r>
              <a:rPr lang="hu-HU"/>
              <a:t>Második szint</a:t>
            </a:r>
          </a:p>
          <a:p>
            <a:pPr lvl="2"/>
            <a:r>
              <a:rPr lang="hu-HU"/>
              <a:t>Harmadik szint</a:t>
            </a:r>
          </a:p>
          <a:p>
            <a:pPr lvl="3"/>
            <a:r>
              <a:rPr lang="hu-HU"/>
              <a:t>Negyedik szint</a:t>
            </a:r>
          </a:p>
          <a:p>
            <a:pPr lvl="4"/>
            <a:r>
              <a:rPr lang="hu-HU"/>
              <a:t>Ötödik szint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1390650" y="6453386"/>
            <a:ext cx="120457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fld id="{87DE6118-2437-4B30-8E3C-4D2BE6020583}" type="datetimeFigureOut">
              <a:rPr lang="en-US" dirty="0"/>
              <a:pPr/>
              <a:t>11/22/2019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893564" y="6453386"/>
            <a:ext cx="6280830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 baseline="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9472736" y="6453386"/>
            <a:ext cx="1596292" cy="404614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 baseline="0">
                <a:solidFill>
                  <a:schemeClr val="tx2"/>
                </a:solidFill>
              </a:defRPr>
            </a:lvl1pPr>
          </a:lstStyle>
          <a:p>
            <a:fld id="{69E57DC2-970A-4B3E-BB1C-7A09969E49DF}" type="slidenum">
              <a:rPr lang="en-US" dirty="0"/>
              <a:pPr/>
              <a:t>‹#›</a:t>
            </a:fld>
            <a:endParaRPr lang="en-US" dirty="0"/>
          </a:p>
        </p:txBody>
      </p:sp>
      <p:sp>
        <p:nvSpPr>
          <p:cNvPr id="9" name="Rectangle 8" title="Side bar"/>
          <p:cNvSpPr/>
          <p:nvPr/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89000"/>
        </a:lnSpc>
        <a:spcBef>
          <a:spcPct val="0"/>
        </a:spcBef>
        <a:buNone/>
        <a:defRPr sz="4400" kern="1200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84048" indent="-384048" algn="l" defTabSz="914400" rtl="0" eaLnBrk="1" latinLnBrk="0" hangingPunct="1">
        <a:lnSpc>
          <a:spcPct val="94000"/>
        </a:lnSpc>
        <a:spcBef>
          <a:spcPts val="1000"/>
        </a:spcBef>
        <a:spcAft>
          <a:spcPts val="200"/>
        </a:spcAft>
        <a:buFont typeface="Franklin Gothic Book" panose="020B0503020102020204" pitchFamily="34" charset="0"/>
        <a:buChar char="■"/>
        <a:defRPr sz="2000" kern="1200" baseline="0">
          <a:solidFill>
            <a:schemeClr val="tx2"/>
          </a:solidFill>
          <a:latin typeface="+mn-lt"/>
          <a:ea typeface="+mn-ea"/>
          <a:cs typeface="+mn-cs"/>
        </a:defRPr>
      </a:lvl1pPr>
      <a:lvl2pPr marL="914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2000" i="1" kern="1200" baseline="0">
          <a:solidFill>
            <a:schemeClr val="tx2"/>
          </a:solidFill>
          <a:latin typeface="+mn-lt"/>
          <a:ea typeface="+mn-ea"/>
          <a:cs typeface="+mn-cs"/>
        </a:defRPr>
      </a:lvl2pPr>
      <a:lvl3pPr marL="1371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800" kern="1200" baseline="0">
          <a:solidFill>
            <a:schemeClr val="tx2"/>
          </a:solidFill>
          <a:latin typeface="+mn-lt"/>
          <a:ea typeface="+mn-ea"/>
          <a:cs typeface="+mn-cs"/>
        </a:defRPr>
      </a:lvl3pPr>
      <a:lvl4pPr marL="1828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800" i="1" kern="1200" baseline="0">
          <a:solidFill>
            <a:schemeClr val="tx2"/>
          </a:solidFill>
          <a:latin typeface="+mn-lt"/>
          <a:ea typeface="+mn-ea"/>
          <a:cs typeface="+mn-cs"/>
        </a:defRPr>
      </a:lvl4pPr>
      <a:lvl5pPr marL="22860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600" kern="1200" baseline="0">
          <a:solidFill>
            <a:schemeClr val="tx2"/>
          </a:solidFill>
          <a:latin typeface="+mn-lt"/>
          <a:ea typeface="+mn-ea"/>
          <a:cs typeface="+mn-cs"/>
        </a:defRPr>
      </a:lvl5pPr>
      <a:lvl6pPr marL="27432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600" i="1" kern="1200" baseline="0">
          <a:solidFill>
            <a:schemeClr val="tx2"/>
          </a:solidFill>
          <a:latin typeface="+mn-lt"/>
          <a:ea typeface="+mn-ea"/>
          <a:cs typeface="+mn-cs"/>
        </a:defRPr>
      </a:lvl6pPr>
      <a:lvl7pPr marL="32004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36576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–"/>
        <a:defRPr sz="1400" i="1" kern="1200" baseline="0">
          <a:solidFill>
            <a:schemeClr val="tx2"/>
          </a:solidFill>
          <a:latin typeface="+mn-lt"/>
          <a:ea typeface="+mn-ea"/>
          <a:cs typeface="+mn-cs"/>
        </a:defRPr>
      </a:lvl8pPr>
      <a:lvl9pPr marL="4114800" indent="-384048" algn="l" defTabSz="914400" rtl="0" eaLnBrk="1" latinLnBrk="0" hangingPunct="1">
        <a:lnSpc>
          <a:spcPct val="94000"/>
        </a:lnSpc>
        <a:spcBef>
          <a:spcPts val="500"/>
        </a:spcBef>
        <a:spcAft>
          <a:spcPts val="200"/>
        </a:spcAft>
        <a:buFont typeface="Franklin Gothic Book" panose="020B0503020102020204" pitchFamily="34" charset="0"/>
        <a:buChar char="■"/>
        <a:defRPr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3" orient="horz" pos="1368">
          <p15:clr>
            <a:srgbClr val="F26B43"/>
          </p15:clr>
        </p15:guide>
        <p15:guide id="4" orient="horz" pos="1440">
          <p15:clr>
            <a:srgbClr val="F26B43"/>
          </p15:clr>
        </p15:guide>
        <p15:guide id="6" orient="horz" pos="3696">
          <p15:clr>
            <a:srgbClr val="F26B43"/>
          </p15:clr>
        </p15:guide>
        <p15:guide id="7" orient="horz" pos="432">
          <p15:clr>
            <a:srgbClr val="F26B43"/>
          </p15:clr>
        </p15:guide>
        <p15:guide id="8" orient="horz" pos="1512">
          <p15:clr>
            <a:srgbClr val="F26B43"/>
          </p15:clr>
        </p15:guide>
        <p15:guide id="9" pos="6912">
          <p15:clr>
            <a:srgbClr val="F26B43"/>
          </p15:clr>
        </p15:guide>
        <p15:guide id="10" pos="936">
          <p15:clr>
            <a:srgbClr val="F26B43"/>
          </p15:clr>
        </p15:guide>
        <p15:guide id="11" pos="864">
          <p15:clr>
            <a:srgbClr val="F26B43"/>
          </p15:clr>
        </p15:guide>
      </p15:sldGuideLst>
    </p:ext>
  </p:extLst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2D5AB06A-91A0-4DA9-B0E8-44D8A4E6F858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hu-HU" dirty="0"/>
              <a:t>Az Európai Unió klímapolitikája</a:t>
            </a:r>
          </a:p>
        </p:txBody>
      </p:sp>
      <p:sp>
        <p:nvSpPr>
          <p:cNvPr id="3" name="Alcím 2">
            <a:extLst>
              <a:ext uri="{FF2B5EF4-FFF2-40B4-BE49-F238E27FC236}">
                <a16:creationId xmlns:a16="http://schemas.microsoft.com/office/drawing/2014/main" id="{9DCC6DAA-5E42-43A9-BBDD-D671AEC737C6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2679906" y="3956279"/>
            <a:ext cx="6831673" cy="1626374"/>
          </a:xfrm>
        </p:spPr>
        <p:txBody>
          <a:bodyPr>
            <a:normAutofit fontScale="77500" lnSpcReduction="20000"/>
          </a:bodyPr>
          <a:lstStyle/>
          <a:p>
            <a:r>
              <a:rPr lang="hu-HU" dirty="0"/>
              <a:t>Elég gyors, elég </a:t>
            </a:r>
            <a:r>
              <a:rPr lang="hu-HU" dirty="0" err="1"/>
              <a:t>ambíciózus</a:t>
            </a:r>
            <a:r>
              <a:rPr lang="hu-HU" dirty="0"/>
              <a:t>, elég átfogó?</a:t>
            </a:r>
          </a:p>
          <a:p>
            <a:endParaRPr lang="hu-HU" dirty="0"/>
          </a:p>
          <a:p>
            <a:endParaRPr lang="hu-HU" dirty="0"/>
          </a:p>
          <a:p>
            <a:r>
              <a:rPr lang="hu-HU" i="1" dirty="0"/>
              <a:t>Konferencia a klímaváltozás politikai, gazdasági és társadalmi hatásairól</a:t>
            </a:r>
          </a:p>
          <a:p>
            <a:r>
              <a:rPr lang="hu-HU" i="1" dirty="0"/>
              <a:t>Budapest, 2019. november 26.</a:t>
            </a:r>
          </a:p>
        </p:txBody>
      </p:sp>
    </p:spTree>
    <p:extLst>
      <p:ext uri="{BB962C8B-B14F-4D97-AF65-F5344CB8AC3E}">
        <p14:creationId xmlns:p14="http://schemas.microsoft.com/office/powerpoint/2010/main" val="1483026546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5FFE43E4-FDFB-4C86-9C8D-AB51E0449E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023562" y="246580"/>
            <a:ext cx="10493524" cy="934948"/>
          </a:xfrm>
        </p:spPr>
        <p:txBody>
          <a:bodyPr>
            <a:normAutofit fontScale="90000"/>
          </a:bodyPr>
          <a:lstStyle/>
          <a:p>
            <a:r>
              <a:rPr lang="hu-HU" dirty="0"/>
              <a:t>Kellően átfogó?</a:t>
            </a:r>
            <a:br>
              <a:rPr lang="hu-HU" dirty="0"/>
            </a:br>
            <a:endParaRPr lang="hu-HU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9F89C22-0475-4427-B7C8-0269AD40E3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9F13BE6-D565-4076-9901-E111F6EA839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023562" y="1037690"/>
            <a:ext cx="11079395" cy="4829710"/>
          </a:xfrm>
        </p:spPr>
        <p:txBody>
          <a:bodyPr>
            <a:normAutofit/>
          </a:bodyPr>
          <a:lstStyle/>
          <a:p>
            <a:pPr lvl="0"/>
            <a:r>
              <a:rPr lang="hu-HU" sz="1800" dirty="0"/>
              <a:t>energiaszektorra koncentrál</a:t>
            </a:r>
          </a:p>
          <a:p>
            <a:pPr lvl="0"/>
            <a:r>
              <a:rPr lang="hu-HU" sz="1800" dirty="0"/>
              <a:t>közlekedés</a:t>
            </a:r>
          </a:p>
          <a:p>
            <a:pPr lvl="0"/>
            <a:r>
              <a:rPr lang="hu-HU" sz="1800" dirty="0"/>
              <a:t>mezőgazdaság </a:t>
            </a:r>
          </a:p>
          <a:p>
            <a:pPr lvl="0"/>
            <a:r>
              <a:rPr lang="hu-HU" sz="1800" dirty="0"/>
              <a:t>épületek -&gt; ESR, LULUCF</a:t>
            </a:r>
          </a:p>
          <a:p>
            <a:pPr lvl="0"/>
            <a:r>
              <a:rPr lang="hu-HU" sz="1800" dirty="0"/>
              <a:t>finanszírozás (EIB, 2019. nov.) 2021-től nem finanszíroz fosszilis projekteket; poszt-2020 MFF, 25% - EP 30%, </a:t>
            </a:r>
            <a:r>
              <a:rPr lang="hu-HU" sz="1800" dirty="0" err="1"/>
              <a:t>NGOs</a:t>
            </a:r>
            <a:r>
              <a:rPr lang="hu-HU" sz="1800" dirty="0"/>
              <a:t> 40%)</a:t>
            </a:r>
          </a:p>
          <a:p>
            <a:endParaRPr lang="hu-HU" sz="1800" dirty="0"/>
          </a:p>
        </p:txBody>
      </p:sp>
      <p:pic>
        <p:nvPicPr>
          <p:cNvPr id="5" name="Kép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098084D5-758C-43BD-BEF5-EFB35F19B4D0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81555" y="3123173"/>
            <a:ext cx="7062570" cy="36372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812888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69805AF4-7989-43AB-9A60-14E3F851FB3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rgbClr val="2E515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E0036B63-B0EC-4AF3-95D3-2E2DCA25FBC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7012" y="480060"/>
            <a:ext cx="11237976" cy="58978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D8DB3124-CA95-44C7-AAED-BFEBF331DEA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602153" y="800100"/>
            <a:ext cx="8987694" cy="52578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1604578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73" name="Rectangle 72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450F581A-4742-4758-8D29-962625E0369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hu-HU" sz="2800"/>
              <a:t>A politika felforgatása</a:t>
            </a:r>
          </a:p>
        </p:txBody>
      </p:sp>
      <p:pic>
        <p:nvPicPr>
          <p:cNvPr id="1028" name="Picture 4" descr="A képen térkép, szöveg látható&#10;&#10;Automatikusan generált leírás">
            <a:extLst>
              <a:ext uri="{FF2B5EF4-FFF2-40B4-BE49-F238E27FC236}">
                <a16:creationId xmlns:a16="http://schemas.microsoft.com/office/drawing/2014/main" id="{0F09BF45-3A41-45A2-B072-389FADC9FD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634275" y="1548646"/>
            <a:ext cx="6900380" cy="376070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423F05A7-7411-4F50-B2ED-544B46FF3CDE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hu-HU" sz="1600"/>
              <a:t>Klímaváltozás: nem  csupán az egyik legnagyobb előttünk álló feladat, de 2019-re a politikát meghatározó egyik legfontosabb törésvonal is lett.</a:t>
            </a:r>
          </a:p>
          <a:p>
            <a:endParaRPr lang="hu-HU" sz="1600"/>
          </a:p>
          <a:p>
            <a:endParaRPr lang="hu-HU" sz="1600"/>
          </a:p>
          <a:p>
            <a:endParaRPr lang="hu-HU" sz="1600"/>
          </a:p>
        </p:txBody>
      </p:sp>
      <p:sp>
        <p:nvSpPr>
          <p:cNvPr id="75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81739795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3" name="Rectangle 9">
            <a:extLst>
              <a:ext uri="{FF2B5EF4-FFF2-40B4-BE49-F238E27FC236}">
                <a16:creationId xmlns:a16="http://schemas.microsoft.com/office/drawing/2014/main" id="{1D868099-6145-4BC0-A5EA-74BEF1776BA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873AB208-66D8-4D24-A00D-E196C967F65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471424" y="1110882"/>
            <a:ext cx="3053039" cy="1060817"/>
          </a:xfrm>
        </p:spPr>
        <p:txBody>
          <a:bodyPr anchor="b">
            <a:normAutofit/>
          </a:bodyPr>
          <a:lstStyle/>
          <a:p>
            <a:r>
              <a:rPr lang="hu-HU" sz="2800"/>
              <a:t>Megosztottság a kontinensen</a:t>
            </a:r>
          </a:p>
        </p:txBody>
      </p:sp>
      <p:pic>
        <p:nvPicPr>
          <p:cNvPr id="5" name="Kép 4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821BD99D-744D-4B07-88CF-057B80442B1A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34275" y="1531395"/>
            <a:ext cx="6900380" cy="3795209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78792CC2-9DC2-4017-B1E3-A0BCBB01A2B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471423" y="2286000"/>
            <a:ext cx="3053039" cy="3931920"/>
          </a:xfrm>
        </p:spPr>
        <p:txBody>
          <a:bodyPr>
            <a:normAutofit/>
          </a:bodyPr>
          <a:lstStyle/>
          <a:p>
            <a:r>
              <a:rPr lang="hu-HU" sz="1600"/>
              <a:t>EU: miközben óriási szakpolitikai feladat, súlyos politikai konfliktussá is vált (jobboldali populizmus: bevándorlási veszély vs. zöldek: klímakatasztrófa; kelet-nyugat)</a:t>
            </a:r>
          </a:p>
          <a:p>
            <a:endParaRPr lang="hu-HU" sz="1600"/>
          </a:p>
        </p:txBody>
      </p:sp>
      <p:sp>
        <p:nvSpPr>
          <p:cNvPr id="12" name="Freeform 6">
            <a:extLst>
              <a:ext uri="{FF2B5EF4-FFF2-40B4-BE49-F238E27FC236}">
                <a16:creationId xmlns:a16="http://schemas.microsoft.com/office/drawing/2014/main" id="{CC1026F7-DECB-49B4-A565-518BBA4454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auto">
          <a:xfrm flipH="1" flipV="1">
            <a:off x="7983434" y="640080"/>
            <a:ext cx="2296028" cy="3674981"/>
          </a:xfrm>
          <a:custGeom>
            <a:avLst/>
            <a:gdLst/>
            <a:ahLst/>
            <a:cxnLst/>
            <a:rect l="l" t="t" r="r" b="b"/>
            <a:pathLst>
              <a:path w="10002" h="10000">
                <a:moveTo>
                  <a:pt x="8763" y="0"/>
                </a:moveTo>
                <a:lnTo>
                  <a:pt x="10002" y="0"/>
                </a:lnTo>
                <a:lnTo>
                  <a:pt x="10002" y="10000"/>
                </a:lnTo>
                <a:lnTo>
                  <a:pt x="2" y="10000"/>
                </a:lnTo>
                <a:cubicBezTo>
                  <a:pt x="-2" y="9698"/>
                  <a:pt x="4" y="9427"/>
                  <a:pt x="0" y="9125"/>
                </a:cubicBezTo>
                <a:lnTo>
                  <a:pt x="8763" y="9128"/>
                </a:lnTo>
                <a:lnTo>
                  <a:pt x="8763" y="0"/>
                </a:lnTo>
                <a:close/>
              </a:path>
            </a:pathLst>
          </a:custGeom>
          <a:solidFill>
            <a:schemeClr val="tx2"/>
          </a:solidFill>
          <a:ln w="0">
            <a:noFill/>
            <a:prstDash val="solid"/>
            <a:round/>
            <a:headEnd/>
            <a:tailEnd/>
          </a:ln>
        </p:spPr>
      </p:sp>
    </p:spTree>
    <p:extLst>
      <p:ext uri="{BB962C8B-B14F-4D97-AF65-F5344CB8AC3E}">
        <p14:creationId xmlns:p14="http://schemas.microsoft.com/office/powerpoint/2010/main" val="336945475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0" name="Rectangle 9">
            <a:extLst>
              <a:ext uri="{FF2B5EF4-FFF2-40B4-BE49-F238E27FC236}">
                <a16:creationId xmlns:a16="http://schemas.microsoft.com/office/drawing/2014/main" id="{30BC9609-A8AF-411F-A9E0-C3B93C8945C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C96B6D8-0AA5-4118-819C-8F2AA06B7CB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40080" y="639704"/>
            <a:ext cx="3299579" cy="5577840"/>
          </a:xfrm>
        </p:spPr>
        <p:txBody>
          <a:bodyPr anchor="ctr">
            <a:normAutofit/>
          </a:bodyPr>
          <a:lstStyle/>
          <a:p>
            <a:pPr algn="ctr"/>
            <a:r>
              <a:rPr lang="hu-HU" dirty="0"/>
              <a:t>Szakpolitikai feladatok: a háttér</a:t>
            </a:r>
          </a:p>
        </p:txBody>
      </p:sp>
      <p:graphicFrame>
        <p:nvGraphicFramePr>
          <p:cNvPr id="5" name="Tartalom helye 2">
            <a:extLst>
              <a:ext uri="{FF2B5EF4-FFF2-40B4-BE49-F238E27FC236}">
                <a16:creationId xmlns:a16="http://schemas.microsoft.com/office/drawing/2014/main" id="{9ECD635C-B156-4F0B-91C6-7623FE6D8CC6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61811023"/>
              </p:ext>
            </p:extLst>
          </p:nvPr>
        </p:nvGraphicFramePr>
        <p:xfrm>
          <a:off x="4901472" y="639705"/>
          <a:ext cx="6506304" cy="55778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361428417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Rectangle 21">
            <a:extLst>
              <a:ext uri="{FF2B5EF4-FFF2-40B4-BE49-F238E27FC236}">
                <a16:creationId xmlns:a16="http://schemas.microsoft.com/office/drawing/2014/main" id="{8E2B8A2D-F46F-4DA5-8AFF-BC57461C281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Cím 1">
            <a:extLst>
              <a:ext uri="{FF2B5EF4-FFF2-40B4-BE49-F238E27FC236}">
                <a16:creationId xmlns:a16="http://schemas.microsoft.com/office/drawing/2014/main" id="{5043DBC2-1712-4BB7-9C4B-71E75B37BC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784743" y="685800"/>
            <a:ext cx="5793475" cy="1485900"/>
          </a:xfrm>
        </p:spPr>
        <p:txBody>
          <a:bodyPr>
            <a:normAutofit/>
          </a:bodyPr>
          <a:lstStyle/>
          <a:p>
            <a:r>
              <a:rPr lang="hu-HU" sz="3400"/>
              <a:t>Időtáv: 2020 – 2030 – 2050</a:t>
            </a:r>
            <a:br>
              <a:rPr lang="hu-HU" sz="3400"/>
            </a:br>
            <a:endParaRPr lang="hu-HU" sz="3400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F85376C1-44C4-4497-B19D-FCC661DABD9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784743" y="2286000"/>
            <a:ext cx="5793475" cy="3581400"/>
          </a:xfrm>
        </p:spPr>
        <p:txBody>
          <a:bodyPr>
            <a:normAutofit/>
          </a:bodyPr>
          <a:lstStyle/>
          <a:p>
            <a:pPr lvl="0"/>
            <a:r>
              <a:rPr lang="hu-HU" dirty="0"/>
              <a:t>2020: 20-20-20, RES túlteljesítjük (21-23%), EE-t nem érjük el (17-18%), kibocsátáscsökkentés túlteljesítjük (22-23%) (EEA projection)</a:t>
            </a:r>
          </a:p>
          <a:p>
            <a:pPr lvl="0"/>
            <a:endParaRPr lang="hu-HU" dirty="0"/>
          </a:p>
          <a:p>
            <a:pPr lvl="0"/>
            <a:r>
              <a:rPr lang="hu-HU" dirty="0"/>
              <a:t>2030: eredeti tanácsi 27-27-40; Parlament 40-40-45; vége (drámai viták eredményeként) 32-32,5-40</a:t>
            </a:r>
          </a:p>
          <a:p>
            <a:pPr lvl="0"/>
            <a:r>
              <a:rPr lang="hu-HU" dirty="0"/>
              <a:t>2050: </a:t>
            </a:r>
            <a:r>
              <a:rPr lang="hu-HU" dirty="0" err="1"/>
              <a:t>dekarbonizáció</a:t>
            </a:r>
            <a:r>
              <a:rPr lang="hu-HU" dirty="0"/>
              <a:t> (nettó zéró)</a:t>
            </a:r>
          </a:p>
          <a:p>
            <a:endParaRPr lang="hu-HU" dirty="0"/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292BAD85-00E4-4D0A-993C-8372E78E1A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7383661" y="0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5" name="Kép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7008317D-6932-47EC-8A68-F066574C0F7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2364" y="389644"/>
            <a:ext cx="3811881" cy="1782055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12" name="Kép 11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244A42C3-12F3-4599-8648-3F41272FEB5A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314698" y="2285999"/>
            <a:ext cx="3778591" cy="2163243"/>
          </a:xfrm>
          <a:prstGeom prst="rect">
            <a:avLst/>
          </a:prstGeom>
          <a:ln>
            <a:noFill/>
          </a:ln>
          <a:effectLst/>
        </p:spPr>
      </p:pic>
      <p:pic>
        <p:nvPicPr>
          <p:cNvPr id="7" name="Kép 6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439E90CE-2AD4-4C98-B55D-5FB7195C2EE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44283" y="4540594"/>
            <a:ext cx="3811881" cy="21632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2263969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id="{AA6EC888-B85F-410F-B430-06583E94BEE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78095" y="376"/>
            <a:ext cx="228600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9485DA84-CB73-4E5E-9864-2460CE2805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7D49185E-361A-421B-8F2D-11C7FFC686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14B85BAA-C37F-44B4-B427-B4F10EBB418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-4668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EDC4EE06-D7B4-4FAC-A561-38A1C380232A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9018D83B-903C-4782-B1BB-A45164A71F6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1826240" y="6494325"/>
            <a:ext cx="365760" cy="36576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2" name="Rectangle 21">
            <a:extLst>
              <a:ext uri="{FF2B5EF4-FFF2-40B4-BE49-F238E27FC236}">
                <a16:creationId xmlns:a16="http://schemas.microsoft.com/office/drawing/2014/main" id="{8785589A-A5AC-409A-B2A2-24D871B4CEF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60867" y="158782"/>
            <a:ext cx="11870265" cy="653785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5" name="Tartalom helye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22089FD3-5545-4769-B372-D3EEE1A20E2C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469967" y="480515"/>
            <a:ext cx="7252064" cy="589230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9621770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Kép 6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F792728F-1AD1-4031-8C02-8D683ABA7115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r="-4" b="12920"/>
          <a:stretch/>
        </p:blipFill>
        <p:spPr>
          <a:xfrm>
            <a:off x="750693" y="796247"/>
            <a:ext cx="5859512" cy="3010328"/>
          </a:xfrm>
          <a:prstGeom prst="rect">
            <a:avLst/>
          </a:prstGeom>
        </p:spPr>
      </p:pic>
      <p:sp>
        <p:nvSpPr>
          <p:cNvPr id="3" name="Tartalom helye 2">
            <a:extLst>
              <a:ext uri="{FF2B5EF4-FFF2-40B4-BE49-F238E27FC236}">
                <a16:creationId xmlns:a16="http://schemas.microsoft.com/office/drawing/2014/main" id="{C3E9C50F-FF94-4798-84EB-FC693FCA28A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277634" y="412341"/>
            <a:ext cx="6176776" cy="686994"/>
          </a:xfrm>
        </p:spPr>
        <p:txBody>
          <a:bodyPr>
            <a:normAutofit/>
          </a:bodyPr>
          <a:lstStyle/>
          <a:p>
            <a:r>
              <a:rPr lang="hu-HU" dirty="0"/>
              <a:t>Nagy különbségek a tagállamok között, </a:t>
            </a:r>
          </a:p>
          <a:p>
            <a:endParaRPr lang="hu-HU" dirty="0"/>
          </a:p>
        </p:txBody>
      </p:sp>
      <p:pic>
        <p:nvPicPr>
          <p:cNvPr id="5" name="Kép 4">
            <a:extLst>
              <a:ext uri="{FF2B5EF4-FFF2-40B4-BE49-F238E27FC236}">
                <a16:creationId xmlns:a16="http://schemas.microsoft.com/office/drawing/2014/main" id="{AD465197-940E-4635-AA45-57B22830835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r="3" b="13863"/>
          <a:stretch/>
        </p:blipFill>
        <p:spPr>
          <a:xfrm>
            <a:off x="3171560" y="3801439"/>
            <a:ext cx="5848880" cy="3010328"/>
          </a:xfrm>
          <a:prstGeom prst="rect">
            <a:avLst/>
          </a:prstGeom>
        </p:spPr>
      </p:pic>
      <p:pic>
        <p:nvPicPr>
          <p:cNvPr id="9" name="Kép 8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E97151F5-E96C-474F-BE13-822F2E2E24DF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r="3" b="13863"/>
          <a:stretch/>
        </p:blipFill>
        <p:spPr>
          <a:xfrm>
            <a:off x="6343121" y="791111"/>
            <a:ext cx="5848880" cy="30103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478750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E15FE24E-FB38-43C1-A23C-9BE7302DEAF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685800"/>
            <a:ext cx="3282695" cy="1485900"/>
          </a:xfrm>
        </p:spPr>
        <p:txBody>
          <a:bodyPr>
            <a:normAutofit/>
          </a:bodyPr>
          <a:lstStyle/>
          <a:p>
            <a:r>
              <a:rPr lang="hu-HU"/>
              <a:t>Koherens?</a:t>
            </a: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C5657D27-A86D-45A8-B521-4819AD66DC6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852755" y="1376737"/>
            <a:ext cx="3801539" cy="4490663"/>
          </a:xfrm>
        </p:spPr>
        <p:txBody>
          <a:bodyPr>
            <a:normAutofit/>
          </a:bodyPr>
          <a:lstStyle/>
          <a:p>
            <a:pPr lvl="0"/>
            <a:r>
              <a:rPr lang="hu-HU" sz="1800" dirty="0"/>
              <a:t>2020-2030: RES piacon az eredeti tanácsi javaslatot már 2020-ra megközelíthetjük</a:t>
            </a:r>
          </a:p>
          <a:p>
            <a:pPr lvl="0"/>
            <a:r>
              <a:rPr lang="hu-HU" sz="1800" dirty="0"/>
              <a:t>2050: a 2030-as célok nem tesznek rá arra trendvonalra, ami 2050-re megbízható </a:t>
            </a:r>
            <a:r>
              <a:rPr lang="hu-HU" sz="1800" dirty="0" err="1"/>
              <a:t>dekarbonizációhoz</a:t>
            </a:r>
            <a:r>
              <a:rPr lang="hu-HU" sz="1800" dirty="0"/>
              <a:t> vezet – 2030 után meredekebb pálya kéne, pedig az elején könnyebb és olcsóbb a </a:t>
            </a:r>
            <a:r>
              <a:rPr lang="hu-HU" sz="1800" dirty="0" err="1"/>
              <a:t>dekarbonizáció</a:t>
            </a:r>
            <a:r>
              <a:rPr lang="hu-HU" sz="1800" dirty="0"/>
              <a:t> (</a:t>
            </a:r>
            <a:r>
              <a:rPr lang="hu-HU" sz="1800" dirty="0" err="1"/>
              <a:t>low</a:t>
            </a:r>
            <a:r>
              <a:rPr lang="hu-HU" sz="1800" dirty="0"/>
              <a:t> hanging </a:t>
            </a:r>
            <a:r>
              <a:rPr lang="hu-HU" sz="1800" dirty="0" err="1"/>
              <a:t>fruits</a:t>
            </a:r>
            <a:r>
              <a:rPr lang="hu-HU" sz="1800" dirty="0"/>
              <a:t>)</a:t>
            </a:r>
          </a:p>
          <a:p>
            <a:pPr lvl="0"/>
            <a:r>
              <a:rPr lang="hu-HU" sz="1800" dirty="0"/>
              <a:t>Párizsi Egyezmény: a 1,5 fokhoz még a 2050-es </a:t>
            </a:r>
            <a:r>
              <a:rPr lang="hu-HU" sz="1800" dirty="0" err="1"/>
              <a:t>dekarbonizáció</a:t>
            </a:r>
            <a:r>
              <a:rPr lang="hu-HU" sz="1800" dirty="0"/>
              <a:t> is kevés (bár ez nyilván függ a többi szereplőtől is)</a:t>
            </a:r>
          </a:p>
          <a:p>
            <a:endParaRPr lang="hu-HU" sz="1400" dirty="0"/>
          </a:p>
        </p:txBody>
      </p:sp>
      <p:pic>
        <p:nvPicPr>
          <p:cNvPr id="5" name="Kép 4" descr="A képen szöveg, térkép látható&#10;&#10;Automatikusan generált leírás">
            <a:extLst>
              <a:ext uri="{FF2B5EF4-FFF2-40B4-BE49-F238E27FC236}">
                <a16:creationId xmlns:a16="http://schemas.microsoft.com/office/drawing/2014/main" id="{FBD8B007-54C9-4E2F-B988-1C18B08DF64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654295" y="1169361"/>
            <a:ext cx="7439814" cy="42964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33078401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>
            <a:extLst>
              <a:ext uri="{FF2B5EF4-FFF2-40B4-BE49-F238E27FC236}">
                <a16:creationId xmlns:a16="http://schemas.microsoft.com/office/drawing/2014/main" id="{90BB03D6-FB48-40BB-A85E-6E291D49F90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371600" y="431515"/>
            <a:ext cx="9601200" cy="1006867"/>
          </a:xfrm>
        </p:spPr>
        <p:txBody>
          <a:bodyPr>
            <a:normAutofit fontScale="90000"/>
          </a:bodyPr>
          <a:lstStyle/>
          <a:p>
            <a:r>
              <a:rPr lang="hu-HU" dirty="0"/>
              <a:t>Kellően </a:t>
            </a:r>
            <a:r>
              <a:rPr lang="hu-HU" dirty="0" err="1"/>
              <a:t>ambíciózus</a:t>
            </a:r>
            <a:r>
              <a:rPr lang="hu-HU" dirty="0"/>
              <a:t>?</a:t>
            </a:r>
            <a:br>
              <a:rPr lang="hu-HU" dirty="0"/>
            </a:br>
            <a:endParaRPr lang="hu-HU" dirty="0"/>
          </a:p>
        </p:txBody>
      </p:sp>
      <p:sp>
        <p:nvSpPr>
          <p:cNvPr id="3" name="Tartalom helye 2">
            <a:extLst>
              <a:ext uri="{FF2B5EF4-FFF2-40B4-BE49-F238E27FC236}">
                <a16:creationId xmlns:a16="http://schemas.microsoft.com/office/drawing/2014/main" id="{906EFB1E-5ACB-4216-8571-A56ABF19D550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371600" y="1438382"/>
            <a:ext cx="7227870" cy="4429018"/>
          </a:xfrm>
        </p:spPr>
        <p:txBody>
          <a:bodyPr/>
          <a:lstStyle/>
          <a:p>
            <a:r>
              <a:rPr lang="hu-HU" dirty="0"/>
              <a:t>Párizsi Egyezmény 1,5°C-hoz nem elég</a:t>
            </a:r>
          </a:p>
          <a:p>
            <a:pPr lvl="0"/>
            <a:r>
              <a:rPr lang="hu-HU" dirty="0" err="1"/>
              <a:t>carbon</a:t>
            </a:r>
            <a:r>
              <a:rPr lang="hu-HU" dirty="0"/>
              <a:t> </a:t>
            </a:r>
            <a:r>
              <a:rPr lang="hu-HU" dirty="0" err="1"/>
              <a:t>budget</a:t>
            </a:r>
            <a:endParaRPr lang="hu-HU" dirty="0"/>
          </a:p>
          <a:p>
            <a:pPr lvl="0"/>
            <a:r>
              <a:rPr lang="hu-HU" dirty="0" err="1"/>
              <a:t>Frans</a:t>
            </a:r>
            <a:r>
              <a:rPr lang="hu-HU" dirty="0"/>
              <a:t> </a:t>
            </a:r>
            <a:r>
              <a:rPr lang="hu-HU" dirty="0" err="1"/>
              <a:t>Timmermans</a:t>
            </a:r>
            <a:r>
              <a:rPr lang="hu-HU" dirty="0"/>
              <a:t> meghallgatás: min 50%, de lehetőleg 55% csökkentés 2030-ra!</a:t>
            </a:r>
          </a:p>
          <a:p>
            <a:pPr lvl="0"/>
            <a:r>
              <a:rPr lang="hu-HU" dirty="0"/>
              <a:t>valójában globálisan kéne 2030-ra 50%-os, de ez már olyasmi, amivel lehet mit kezdeni</a:t>
            </a:r>
          </a:p>
          <a:p>
            <a:endParaRPr lang="hu-HU" dirty="0"/>
          </a:p>
        </p:txBody>
      </p:sp>
      <p:pic>
        <p:nvPicPr>
          <p:cNvPr id="5" name="Kép 4" descr="A képen képernyőkép látható&#10;&#10;Automatikusan generált leírás">
            <a:extLst>
              <a:ext uri="{FF2B5EF4-FFF2-40B4-BE49-F238E27FC236}">
                <a16:creationId xmlns:a16="http://schemas.microsoft.com/office/drawing/2014/main" id="{C626C94E-25B0-46F0-BC6C-0F789A7CE84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616861" y="3692704"/>
            <a:ext cx="3984033" cy="3165296"/>
          </a:xfrm>
          <a:prstGeom prst="rect">
            <a:avLst/>
          </a:prstGeom>
        </p:spPr>
      </p:pic>
      <p:pic>
        <p:nvPicPr>
          <p:cNvPr id="7" name="Kép 6" descr="A képen szöveg látható&#10;&#10;Automatikusan generált leírás">
            <a:extLst>
              <a:ext uri="{FF2B5EF4-FFF2-40B4-BE49-F238E27FC236}">
                <a16:creationId xmlns:a16="http://schemas.microsoft.com/office/drawing/2014/main" id="{13342F12-E465-425E-9CED-64BFC401F5FB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599470" y="0"/>
            <a:ext cx="3508744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47407970"/>
      </p:ext>
    </p:extLst>
  </p:cSld>
  <p:clrMapOvr>
    <a:masterClrMapping/>
  </p:clrMapOvr>
</p:sld>
</file>

<file path=ppt/theme/theme1.xml><?xml version="1.0" encoding="utf-8"?>
<a:theme xmlns:a="http://schemas.openxmlformats.org/drawingml/2006/main" name="Körülvágás">
  <a:themeElements>
    <a:clrScheme name="Crop">
      <a:dk1>
        <a:sysClr val="windowText" lastClr="000000"/>
      </a:dk1>
      <a:lt1>
        <a:sysClr val="window" lastClr="FFFFFF"/>
      </a:lt1>
      <a:dk2>
        <a:srgbClr val="191B0E"/>
      </a:dk2>
      <a:lt2>
        <a:srgbClr val="EFEDE3"/>
      </a:lt2>
      <a:accent1>
        <a:srgbClr val="8C8D86"/>
      </a:accent1>
      <a:accent2>
        <a:srgbClr val="E6C069"/>
      </a:accent2>
      <a:accent3>
        <a:srgbClr val="897B61"/>
      </a:accent3>
      <a:accent4>
        <a:srgbClr val="8DAB8E"/>
      </a:accent4>
      <a:accent5>
        <a:srgbClr val="77A2BB"/>
      </a:accent5>
      <a:accent6>
        <a:srgbClr val="E28394"/>
      </a:accent6>
      <a:hlink>
        <a:srgbClr val="77A2BB"/>
      </a:hlink>
      <a:folHlink>
        <a:srgbClr val="957A99"/>
      </a:folHlink>
    </a:clrScheme>
    <a:fontScheme name="Crop">
      <a:maj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Franklin Gothic Book" panose="020B0503020102020204"/>
        <a:ea typeface=""/>
        <a:cs typeface=""/>
        <a:font script="Jpan" typeface="メイリオ"/>
        <a:font script="Hang" typeface="돋움"/>
        <a:font script="Hans" typeface="华文楷体"/>
        <a:font script="Hant" typeface="微軟正黑體"/>
        <a:font script="Arab" typeface="Tahoma"/>
        <a:font script="Hebr" typeface="Aharoni"/>
        <a:font script="Thai" typeface="Lily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Crop">
      <a:fillStyleLst>
        <a:solidFill>
          <a:schemeClr val="phClr"/>
        </a:solidFill>
        <a:gradFill rotWithShape="1">
          <a:gsLst>
            <a:gs pos="0">
              <a:schemeClr val="phClr">
                <a:tint val="67000"/>
                <a:satMod val="105000"/>
                <a:lumMod val="110000"/>
              </a:schemeClr>
            </a:gs>
            <a:gs pos="50000">
              <a:schemeClr val="phClr">
                <a:tint val="73000"/>
                <a:satMod val="103000"/>
                <a:lumMod val="105000"/>
              </a:schemeClr>
            </a:gs>
            <a:gs pos="100000">
              <a:schemeClr val="phClr">
                <a:tint val="81000"/>
                <a:satMod val="109000"/>
                <a:lumMod val="105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4000"/>
                <a:satMod val="103000"/>
                <a:lumMod val="102000"/>
              </a:schemeClr>
            </a:gs>
            <a:gs pos="50000">
              <a:schemeClr val="phClr">
                <a:shade val="100000"/>
                <a:satMod val="110000"/>
                <a:lumMod val="100000"/>
              </a:schemeClr>
            </a:gs>
            <a:gs pos="100000">
              <a:schemeClr val="phClr">
                <a:shade val="78000"/>
                <a:satMod val="12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in">
          <a:solidFill>
            <a:schemeClr val="phClr"/>
          </a:solidFill>
          <a:prstDash val="solid"/>
        </a:ln>
        <a:ln w="34925" cap="flat" cmpd="sng" algn="in">
          <a:solidFill>
            <a:schemeClr val="phClr"/>
          </a:solidFill>
          <a:prstDash val="solid"/>
        </a:ln>
        <a:ln w="19050" cap="flat" cmpd="sng" algn="in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35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hade val="98000"/>
                <a:satMod val="150000"/>
                <a:lumMod val="102000"/>
              </a:schemeClr>
            </a:gs>
            <a:gs pos="50000">
              <a:schemeClr val="phClr">
                <a:tint val="98000"/>
                <a:shade val="90000"/>
                <a:satMod val="13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Crop" id="{EC9488ED-E761-4D60-9AC4-764D1FE2C171}" vid="{CE19780C-D67D-4C13-9DE9-A52BC3BA51B4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248</TotalTime>
  <Words>345</Words>
  <Application>Microsoft Office PowerPoint</Application>
  <PresentationFormat>Szélesvásznú</PresentationFormat>
  <Paragraphs>39</Paragraphs>
  <Slides>11</Slides>
  <Notes>0</Notes>
  <HiddenSlides>0</HiddenSlides>
  <MMClips>0</MMClips>
  <ScaleCrop>false</ScaleCrop>
  <HeadingPairs>
    <vt:vector size="6" baseType="variant">
      <vt:variant>
        <vt:lpstr>Használt betűtípusok</vt:lpstr>
      </vt:variant>
      <vt:variant>
        <vt:i4>2</vt:i4>
      </vt:variant>
      <vt:variant>
        <vt:lpstr>Téma</vt:lpstr>
      </vt:variant>
      <vt:variant>
        <vt:i4>1</vt:i4>
      </vt:variant>
      <vt:variant>
        <vt:lpstr>Diacímek</vt:lpstr>
      </vt:variant>
      <vt:variant>
        <vt:i4>11</vt:i4>
      </vt:variant>
    </vt:vector>
  </HeadingPairs>
  <TitlesOfParts>
    <vt:vector size="14" baseType="lpstr">
      <vt:lpstr>Arial</vt:lpstr>
      <vt:lpstr>Franklin Gothic Book</vt:lpstr>
      <vt:lpstr>Körülvágás</vt:lpstr>
      <vt:lpstr>Az Európai Unió klímapolitikája</vt:lpstr>
      <vt:lpstr>A politika felforgatása</vt:lpstr>
      <vt:lpstr>Megosztottság a kontinensen</vt:lpstr>
      <vt:lpstr>Szakpolitikai feladatok: a háttér</vt:lpstr>
      <vt:lpstr>Időtáv: 2020 – 2030 – 2050 </vt:lpstr>
      <vt:lpstr>PowerPoint-bemutató</vt:lpstr>
      <vt:lpstr>PowerPoint-bemutató</vt:lpstr>
      <vt:lpstr>Koherens?</vt:lpstr>
      <vt:lpstr>Kellően ambíciózus? </vt:lpstr>
      <vt:lpstr>Kellően átfogó? </vt:lpstr>
      <vt:lpstr>PowerPoint-bemutató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Az Európai Unió klímapolitikája</dc:title>
  <dc:creator>Benedek Jávor</dc:creator>
  <cp:lastModifiedBy>Benedek Jávor</cp:lastModifiedBy>
  <cp:revision>4</cp:revision>
  <dcterms:created xsi:type="dcterms:W3CDTF">2019-11-22T13:59:16Z</dcterms:created>
  <dcterms:modified xsi:type="dcterms:W3CDTF">2019-11-22T18:07:44Z</dcterms:modified>
</cp:coreProperties>
</file>