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8" r:id="rId6"/>
    <p:sldId id="267" r:id="rId7"/>
    <p:sldId id="269" r:id="rId8"/>
    <p:sldId id="259" r:id="rId9"/>
    <p:sldId id="260" r:id="rId10"/>
    <p:sldId id="262" r:id="rId11"/>
    <p:sldId id="261" r:id="rId12"/>
    <p:sldId id="265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767"/>
  </p:normalViewPr>
  <p:slideViewPr>
    <p:cSldViewPr snapToGrid="0" snapToObjects="1">
      <p:cViewPr varScale="1">
        <p:scale>
          <a:sx n="83" d="100"/>
          <a:sy n="83" d="100"/>
        </p:scale>
        <p:origin x="1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8C26-7BCE-5646-BD58-F10AD5210461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A271-8CAC-134E-91E0-B225C6C6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4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0A271-8CAC-134E-91E0-B225C6C6A5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1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4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0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5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79EBC8-F36F-6E42-804A-0947158B847E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4893127-5600-6D49-92B0-29A13629A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3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044D-67AA-7A4F-839D-498F7A580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1" y="0"/>
            <a:ext cx="10572000" cy="2971051"/>
          </a:xfrm>
        </p:spPr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Klímaválság és atomenergia</a:t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>Pécs az atom piszkos végein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1861C-BFCC-7F43-A7F0-F92CBD809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408853"/>
            <a:ext cx="10572000" cy="434974"/>
          </a:xfrm>
        </p:spPr>
        <p:txBody>
          <a:bodyPr>
            <a:noAutofit/>
          </a:bodyPr>
          <a:lstStyle/>
          <a:p>
            <a:r>
              <a:rPr lang="hu-HU" sz="2000" dirty="0">
                <a:latin typeface="Cambria" panose="02040503050406030204" pitchFamily="18" charset="0"/>
              </a:rPr>
              <a:t>A klímaváltozás politikai, gazdasági és társadalmi hatásairól,</a:t>
            </a:r>
          </a:p>
          <a:p>
            <a:r>
              <a:rPr lang="hu-HU" sz="2000" dirty="0">
                <a:latin typeface="Cambria" panose="02040503050406030204" pitchFamily="18" charset="0"/>
              </a:rPr>
              <a:t>Pécs, 2019. november 28.</a:t>
            </a:r>
          </a:p>
          <a:p>
            <a:r>
              <a:rPr lang="hu-HU" sz="2000" dirty="0">
                <a:latin typeface="Cambria" panose="02040503050406030204" pitchFamily="18" charset="0"/>
              </a:rPr>
              <a:t>Mátyás Eszter, Energiaklub, CEU környezettudomány doktorandusz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3F8AA-6C74-2D47-A890-AF1CAAC44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304" y="5081827"/>
            <a:ext cx="3619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CF61-D372-E94F-82D8-B0341D08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latin typeface="Cambria" panose="02040503050406030204" pitchFamily="18" charset="0"/>
              </a:rPr>
              <a:t>Gazdasági zsákutca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1FFB-B85C-9C40-901C-7FF469F81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168" y="-418531"/>
            <a:ext cx="6850251" cy="3347633"/>
          </a:xfrm>
        </p:spPr>
        <p:txBody>
          <a:bodyPr>
            <a:norm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napenergia beruházások költsége kb. 88 százalékkal csökkent, a szélé 69 százalékkal, az atomenergia beruházások 23 százalékkal drágultak </a:t>
            </a:r>
          </a:p>
          <a:p>
            <a:r>
              <a:rPr lang="hu-HU" sz="1600" dirty="0">
                <a:latin typeface="Cambria" panose="02040503050406030204" pitchFamily="18" charset="0"/>
              </a:rPr>
              <a:t>a megújuló beruházások rövid időn belül megvalósulnak és képesek villamos energiát termelni, addig az új nukleáris beruházások tervezése és megépítése akár 10 év </a:t>
            </a:r>
          </a:p>
          <a:p>
            <a:r>
              <a:rPr lang="hu-HU" sz="1600" dirty="0">
                <a:latin typeface="Cambria" panose="02040503050406030204" pitchFamily="18" charset="0"/>
              </a:rPr>
              <a:t>Élettartam hosszabbítás: üzemeltetési költségek meghaladják a versengő technológiák - energiahatékonyság és az új megújuló energia  - költségeit, ezáltal tartósan blokkolják azok rendszerbe illesztését. </a:t>
            </a: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5" name="Kép 2">
            <a:extLst>
              <a:ext uri="{FF2B5EF4-FFF2-40B4-BE49-F238E27FC236}">
                <a16:creationId xmlns:a16="http://schemas.microsoft.com/office/drawing/2014/main" id="{C7C988D5-ED7C-244A-846B-1AD02FD3FA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920"/>
            <a:ext cx="9667174" cy="50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99D6-A427-2549-B28F-8A1B56B2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latin typeface="Cambria" panose="02040503050406030204" pitchFamily="18" charset="0"/>
              </a:rPr>
              <a:t>Atom, mint megoldás?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012DE-57A2-734E-B036-F95D8C927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966" y="2344370"/>
            <a:ext cx="4310718" cy="3796565"/>
          </a:xfrm>
        </p:spPr>
        <p:txBody>
          <a:bodyPr>
            <a:normAutofit/>
          </a:bodyPr>
          <a:lstStyle/>
          <a:p>
            <a:r>
              <a:rPr lang="hu-HU" sz="1800" dirty="0">
                <a:latin typeface="Cambria" panose="02040503050406030204" pitchFamily="18" charset="0"/>
              </a:rPr>
              <a:t>Elmúlt években 4 új reaktor -eggyel kevesebb, mint 30 évvel ezelőtt és 21 reaktorral kevesebb, mint a 2002-es csúcs évben</a:t>
            </a:r>
          </a:p>
          <a:p>
            <a:r>
              <a:rPr lang="hu-HU" sz="1800" dirty="0">
                <a:latin typeface="Cambria" panose="02040503050406030204" pitchFamily="18" charset="0"/>
              </a:rPr>
              <a:t>Tavaly: nukleáris kapacitás 9 GW növekedést</a:t>
            </a:r>
          </a:p>
          <a:p>
            <a:r>
              <a:rPr lang="hu-HU" sz="1800" dirty="0">
                <a:latin typeface="Cambria" panose="02040503050406030204" pitchFamily="18" charset="0"/>
              </a:rPr>
              <a:t>megújuló technológiák 165 gigawatt növekedés</a:t>
            </a:r>
          </a:p>
          <a:p>
            <a:r>
              <a:rPr lang="hu-HU" sz="1800" dirty="0">
                <a:latin typeface="Cambria" panose="02040503050406030204" pitchFamily="18" charset="0"/>
              </a:rPr>
              <a:t>szél-alapú energiatermelés 29 százalékkal, a napenergia 13 százalékkal, az atom viszont csak 2,4 százalékkal nőtt. </a:t>
            </a:r>
          </a:p>
          <a:p>
            <a:endParaRPr lang="hu-HU" sz="1800" b="1" dirty="0">
              <a:latin typeface="Cambria" panose="02040503050406030204" pitchFamily="18" charset="0"/>
            </a:endParaRPr>
          </a:p>
        </p:txBody>
      </p:sp>
      <p:pic>
        <p:nvPicPr>
          <p:cNvPr id="5" name="Kép 6">
            <a:extLst>
              <a:ext uri="{FF2B5EF4-FFF2-40B4-BE49-F238E27FC236}">
                <a16:creationId xmlns:a16="http://schemas.microsoft.com/office/drawing/2014/main" id="{63B1873C-0B79-3A4A-B319-7827AF6A71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2" y="681924"/>
            <a:ext cx="4850969" cy="44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1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D45A-A88D-4647-8AFC-20EC00E2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55" y="2106871"/>
            <a:ext cx="4852988" cy="1617163"/>
          </a:xfrm>
        </p:spPr>
        <p:txBody>
          <a:bodyPr>
            <a:noAutofit/>
          </a:bodyPr>
          <a:lstStyle/>
          <a:p>
            <a:r>
              <a:rPr lang="hu-HU" sz="6000" dirty="0">
                <a:latin typeface="Cambria" panose="02040503050406030204" pitchFamily="18" charset="0"/>
              </a:rPr>
              <a:t>Paks II nélkül a világ</a:t>
            </a:r>
          </a:p>
        </p:txBody>
      </p:sp>
      <p:pic>
        <p:nvPicPr>
          <p:cNvPr id="5" name="Picture 1" descr="page6image3361542368">
            <a:extLst>
              <a:ext uri="{FF2B5EF4-FFF2-40B4-BE49-F238E27FC236}">
                <a16:creationId xmlns:a16="http://schemas.microsoft.com/office/drawing/2014/main" id="{58673FB4-48C2-694D-93A0-2F8777D39E8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 b="10223"/>
          <a:stretch>
            <a:fillRect/>
          </a:stretch>
        </p:blipFill>
        <p:spPr bwMode="auto">
          <a:xfrm>
            <a:off x="6389315" y="154983"/>
            <a:ext cx="5644422" cy="63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4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99FD-41BB-224C-84A6-939CE34B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Mit tehetünk?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115DF-DFBB-B746-B088-BCCAC2F7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>
                <a:latin typeface="Cambria" panose="02040503050406030204" pitchFamily="18" charset="0"/>
              </a:rPr>
              <a:t>politikai </a:t>
            </a:r>
            <a:r>
              <a:rPr lang="hu-HU" dirty="0" err="1">
                <a:latin typeface="Cambria" panose="02040503050406030204" pitchFamily="18" charset="0"/>
              </a:rPr>
              <a:t>támogatás</a:t>
            </a:r>
            <a:r>
              <a:rPr lang="hu-HU" dirty="0">
                <a:latin typeface="Cambria" panose="02040503050406030204" pitchFamily="18" charset="0"/>
              </a:rPr>
              <a:t>; </a:t>
            </a:r>
          </a:p>
          <a:p>
            <a:r>
              <a:rPr lang="hu-HU" dirty="0" err="1">
                <a:latin typeface="Cambria" panose="02040503050406030204" pitchFamily="18" charset="0"/>
              </a:rPr>
              <a:t>új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megújulós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szabályozás</a:t>
            </a:r>
            <a:r>
              <a:rPr lang="hu-HU" dirty="0">
                <a:latin typeface="Cambria" panose="02040503050406030204" pitchFamily="18" charset="0"/>
              </a:rPr>
              <a:t>; </a:t>
            </a:r>
          </a:p>
          <a:p>
            <a:r>
              <a:rPr lang="hu-HU" dirty="0">
                <a:latin typeface="Cambria" panose="02040503050406030204" pitchFamily="18" charset="0"/>
              </a:rPr>
              <a:t>az </a:t>
            </a:r>
            <a:r>
              <a:rPr lang="hu-HU" dirty="0" err="1">
                <a:latin typeface="Cambria" panose="02040503050406030204" pitchFamily="18" charset="0"/>
              </a:rPr>
              <a:t>engedélyeztetési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eljárások</a:t>
            </a:r>
            <a:r>
              <a:rPr lang="hu-HU" dirty="0">
                <a:latin typeface="Cambria" panose="02040503050406030204" pitchFamily="18" charset="0"/>
              </a:rPr>
              <a:t> </a:t>
            </a:r>
          </a:p>
          <a:p>
            <a:r>
              <a:rPr lang="hu-HU" dirty="0" err="1">
                <a:latin typeface="Cambria" panose="02040503050406030204" pitchFamily="18" charset="0"/>
              </a:rPr>
              <a:t>egyszerűsödése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és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más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szükséges</a:t>
            </a:r>
            <a:r>
              <a:rPr lang="hu-HU" dirty="0">
                <a:latin typeface="Cambria" panose="02040503050406030204" pitchFamily="18" charset="0"/>
              </a:rPr>
              <a:t> jogi </a:t>
            </a:r>
            <a:r>
              <a:rPr lang="hu-HU" dirty="0" err="1">
                <a:latin typeface="Cambria" panose="02040503050406030204" pitchFamily="18" charset="0"/>
              </a:rPr>
              <a:t>változtatások</a:t>
            </a:r>
            <a:r>
              <a:rPr lang="hu-HU" dirty="0">
                <a:latin typeface="Cambria" panose="02040503050406030204" pitchFamily="18" charset="0"/>
              </a:rPr>
              <a:t> (pl. a </a:t>
            </a:r>
            <a:r>
              <a:rPr lang="hu-HU" dirty="0" err="1">
                <a:latin typeface="Cambria" panose="02040503050406030204" pitchFamily="18" charset="0"/>
              </a:rPr>
              <a:t>közösségi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energiatermelés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fogalmának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tisztázása</a:t>
            </a:r>
            <a:r>
              <a:rPr lang="hu-HU" dirty="0">
                <a:latin typeface="Cambria" panose="02040503050406030204" pitchFamily="18" charset="0"/>
              </a:rPr>
              <a:t>); </a:t>
            </a:r>
          </a:p>
          <a:p>
            <a:r>
              <a:rPr lang="hu-HU" dirty="0" err="1">
                <a:latin typeface="Cambria" panose="02040503050406030204" pitchFamily="18" charset="0"/>
              </a:rPr>
              <a:t>tájékoztato</a:t>
            </a:r>
            <a:r>
              <a:rPr lang="hu-HU" dirty="0">
                <a:latin typeface="Cambria" panose="02040503050406030204" pitchFamily="18" charset="0"/>
              </a:rPr>
              <a:t>́ </a:t>
            </a:r>
            <a:r>
              <a:rPr lang="hu-HU" dirty="0" err="1">
                <a:latin typeface="Cambria" panose="02040503050406030204" pitchFamily="18" charset="0"/>
              </a:rPr>
              <a:t>kampányok</a:t>
            </a:r>
            <a:r>
              <a:rPr lang="hu-HU" dirty="0">
                <a:latin typeface="Cambria" panose="02040503050406030204" pitchFamily="18" charset="0"/>
              </a:rPr>
              <a:t> a </a:t>
            </a:r>
            <a:r>
              <a:rPr lang="hu-HU" dirty="0" err="1">
                <a:latin typeface="Cambria" panose="02040503050406030204" pitchFamily="18" charset="0"/>
              </a:rPr>
              <a:t>megújulo</a:t>
            </a:r>
            <a:r>
              <a:rPr lang="hu-HU" dirty="0">
                <a:latin typeface="Cambria" panose="02040503050406030204" pitchFamily="18" charset="0"/>
              </a:rPr>
              <a:t>́ </a:t>
            </a:r>
            <a:r>
              <a:rPr lang="hu-HU" dirty="0" err="1">
                <a:latin typeface="Cambria" panose="02040503050406030204" pitchFamily="18" charset="0"/>
              </a:rPr>
              <a:t>és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energiahatékonysági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beruházási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lehetőségekről</a:t>
            </a:r>
            <a:r>
              <a:rPr lang="hu-HU" dirty="0">
                <a:latin typeface="Cambria" panose="02040503050406030204" pitchFamily="18" charset="0"/>
              </a:rPr>
              <a:t>; </a:t>
            </a:r>
          </a:p>
          <a:p>
            <a:r>
              <a:rPr lang="hu-HU" dirty="0" err="1">
                <a:latin typeface="Cambria" panose="02040503050406030204" pitchFamily="18" charset="0"/>
              </a:rPr>
              <a:t>háztartási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és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vállalkozói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megújulo</a:t>
            </a:r>
            <a:r>
              <a:rPr lang="hu-HU" dirty="0">
                <a:latin typeface="Cambria" panose="02040503050406030204" pitchFamily="18" charset="0"/>
              </a:rPr>
              <a:t>́ </a:t>
            </a:r>
            <a:r>
              <a:rPr lang="hu-HU" dirty="0" err="1">
                <a:latin typeface="Cambria" panose="02040503050406030204" pitchFamily="18" charset="0"/>
              </a:rPr>
              <a:t>alapu</a:t>
            </a:r>
            <a:r>
              <a:rPr lang="hu-HU" dirty="0">
                <a:latin typeface="Cambria" panose="02040503050406030204" pitchFamily="18" charset="0"/>
              </a:rPr>
              <a:t>́ </a:t>
            </a:r>
            <a:r>
              <a:rPr lang="hu-HU" dirty="0" err="1">
                <a:latin typeface="Cambria" panose="02040503050406030204" pitchFamily="18" charset="0"/>
              </a:rPr>
              <a:t>és</a:t>
            </a:r>
            <a:r>
              <a:rPr lang="hu-HU" dirty="0">
                <a:latin typeface="Cambria" panose="02040503050406030204" pitchFamily="18" charset="0"/>
              </a:rPr>
              <a:t>/vagy </a:t>
            </a:r>
            <a:r>
              <a:rPr lang="hu-HU" dirty="0" err="1">
                <a:latin typeface="Cambria" panose="02040503050406030204" pitchFamily="18" charset="0"/>
              </a:rPr>
              <a:t>energiatakarékossági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beruházások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támogatása</a:t>
            </a:r>
            <a:r>
              <a:rPr lang="hu-HU" dirty="0">
                <a:latin typeface="Cambria" panose="02040503050406030204" pitchFamily="18" charset="0"/>
              </a:rPr>
              <a:t>, </a:t>
            </a:r>
            <a:r>
              <a:rPr lang="hu-HU" dirty="0" err="1">
                <a:latin typeface="Cambria" panose="02040503050406030204" pitchFamily="18" charset="0"/>
              </a:rPr>
              <a:t>pályázati</a:t>
            </a:r>
            <a:r>
              <a:rPr lang="hu-HU" dirty="0">
                <a:latin typeface="Cambria" panose="02040503050406030204" pitchFamily="18" charset="0"/>
              </a:rPr>
              <a:t> rendszere; </a:t>
            </a:r>
          </a:p>
          <a:p>
            <a:r>
              <a:rPr lang="hu-HU" dirty="0">
                <a:latin typeface="Cambria" panose="02040503050406030204" pitchFamily="18" charset="0"/>
              </a:rPr>
              <a:t>okos energiarendszerek, okos </a:t>
            </a:r>
            <a:r>
              <a:rPr lang="hu-HU" dirty="0" err="1">
                <a:latin typeface="Cambria" panose="02040503050406030204" pitchFamily="18" charset="0"/>
              </a:rPr>
              <a:t>háztartások</a:t>
            </a:r>
            <a:r>
              <a:rPr lang="hu-HU" dirty="0">
                <a:latin typeface="Cambria" panose="02040503050406030204" pitchFamily="18" charset="0"/>
              </a:rPr>
              <a:t>, helyi vagy </a:t>
            </a:r>
            <a:r>
              <a:rPr lang="hu-HU" dirty="0" err="1">
                <a:latin typeface="Cambria" panose="02040503050406030204" pitchFamily="18" charset="0"/>
              </a:rPr>
              <a:t>regionális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energiaellátási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láncok</a:t>
            </a:r>
            <a:r>
              <a:rPr lang="hu-HU" dirty="0">
                <a:latin typeface="Cambria" panose="02040503050406030204" pitchFamily="18" charset="0"/>
              </a:rPr>
              <a:t> pilot projektjei; </a:t>
            </a:r>
          </a:p>
          <a:p>
            <a:r>
              <a:rPr lang="hu-HU" dirty="0">
                <a:latin typeface="Cambria" panose="02040503050406030204" pitchFamily="18" charset="0"/>
              </a:rPr>
              <a:t>a </a:t>
            </a:r>
            <a:r>
              <a:rPr lang="hu-HU" dirty="0" err="1">
                <a:latin typeface="Cambria" panose="02040503050406030204" pitchFamily="18" charset="0"/>
              </a:rPr>
              <a:t>kapcsolódo</a:t>
            </a:r>
            <a:r>
              <a:rPr lang="hu-HU" dirty="0">
                <a:latin typeface="Cambria" panose="02040503050406030204" pitchFamily="18" charset="0"/>
              </a:rPr>
              <a:t>́ </a:t>
            </a:r>
            <a:r>
              <a:rPr lang="hu-HU" dirty="0" err="1">
                <a:latin typeface="Cambria" panose="02040503050406030204" pitchFamily="18" charset="0"/>
              </a:rPr>
              <a:t>kutatások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támogatása</a:t>
            </a:r>
            <a:r>
              <a:rPr lang="hu-HU" dirty="0">
                <a:latin typeface="Cambria" panose="02040503050406030204" pitchFamily="18" charset="0"/>
              </a:rPr>
              <a:t> (pl. a </a:t>
            </a:r>
            <a:r>
              <a:rPr lang="hu-HU" dirty="0" err="1">
                <a:latin typeface="Cambria" panose="02040503050406030204" pitchFamily="18" charset="0"/>
              </a:rPr>
              <a:t>legmegfelelőbb</a:t>
            </a:r>
            <a:r>
              <a:rPr lang="hu-HU" dirty="0">
                <a:latin typeface="Cambria" panose="02040503050406030204" pitchFamily="18" charset="0"/>
              </a:rPr>
              <a:t> hazai </a:t>
            </a:r>
            <a:r>
              <a:rPr lang="hu-HU" dirty="0" err="1">
                <a:latin typeface="Cambria" panose="02040503050406030204" pitchFamily="18" charset="0"/>
              </a:rPr>
              <a:t>energiatározási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megoldások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vizsgálatáról</a:t>
            </a:r>
            <a:r>
              <a:rPr lang="hu-HU" dirty="0">
                <a:latin typeface="Cambria" panose="02040503050406030204" pitchFamily="18" charset="0"/>
              </a:rPr>
              <a:t>); </a:t>
            </a:r>
          </a:p>
          <a:p>
            <a:r>
              <a:rPr lang="hu-HU" dirty="0">
                <a:latin typeface="Cambria" panose="02040503050406030204" pitchFamily="18" charset="0"/>
              </a:rPr>
              <a:t>a villamos </a:t>
            </a:r>
            <a:r>
              <a:rPr lang="hu-HU" dirty="0" err="1">
                <a:latin typeface="Cambria" panose="02040503050406030204" pitchFamily="18" charset="0"/>
              </a:rPr>
              <a:t>vezetékhálózat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optimális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fejlesztésének</a:t>
            </a:r>
            <a:r>
              <a:rPr lang="hu-HU" dirty="0">
                <a:latin typeface="Cambria" panose="02040503050406030204" pitchFamily="18" charset="0"/>
              </a:rPr>
              <a:t> </a:t>
            </a:r>
            <a:r>
              <a:rPr lang="hu-HU" dirty="0" err="1">
                <a:latin typeface="Cambria" panose="02040503050406030204" pitchFamily="18" charset="0"/>
              </a:rPr>
              <a:t>kidolgozása</a:t>
            </a:r>
            <a:r>
              <a:rPr lang="hu-HU" dirty="0">
                <a:latin typeface="Cambria" panose="02040503050406030204" pitchFamily="18" charset="0"/>
              </a:rPr>
              <a:t> stb. </a:t>
            </a:r>
          </a:p>
          <a:p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8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9B87-CD03-E24C-8F44-08D49DF5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Cambria" panose="020405030504060302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33178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7DC7-765A-8145-A547-A175D34D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24" y="999202"/>
            <a:ext cx="10571998" cy="782207"/>
          </a:xfrm>
        </p:spPr>
        <p:txBody>
          <a:bodyPr/>
          <a:lstStyle/>
          <a:p>
            <a:r>
              <a:rPr lang="hu-HU" sz="4800" dirty="0">
                <a:latin typeface="Cambria" panose="02040503050406030204" pitchFamily="18" charset="0"/>
              </a:rPr>
              <a:t>ENERGIAKLUB</a:t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>múlt és jelen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A6A3E-1F8E-A348-99B4-0DB569B71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6746" y="0"/>
            <a:ext cx="5295254" cy="35223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3CD16-CAF1-D541-91CE-C76D20F3F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" y="1834218"/>
            <a:ext cx="2645008" cy="264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8C2D9-C61A-784C-BB4E-C90F0630D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993" y="1845700"/>
            <a:ext cx="4158145" cy="41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FECD18-D63B-7C43-8930-629F54E29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073" y="3522342"/>
            <a:ext cx="4158145" cy="31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9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77C9-705A-BC4D-ABB3-C668EDA9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Atomot minden áron?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97585-452C-6A43-8406-1B242491B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7164" y="2222286"/>
            <a:ext cx="5194583" cy="3638764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latin typeface="Cambria" panose="02040503050406030204" pitchFamily="18" charset="0"/>
              </a:rPr>
              <a:t>„az atomenergia az alacsony szén-dioxid-kibocsátású villamos energia mintegy egyharmadához járul hozzá a világon, gyakorlatilag nem termel üvegházhatást okozó gázokat és az egész világon termelt villamos energia kb. 10% -át adja.”</a:t>
            </a:r>
          </a:p>
          <a:p>
            <a:pPr marL="0" indent="0" algn="ctr">
              <a:buNone/>
            </a:pPr>
            <a:r>
              <a:rPr lang="hu-HU" dirty="0">
                <a:latin typeface="Cambria" panose="02040503050406030204" pitchFamily="18" charset="0"/>
              </a:rPr>
              <a:t>Nemzetközi Atomenergia Ügynökség</a:t>
            </a:r>
          </a:p>
        </p:txBody>
      </p:sp>
      <p:pic>
        <p:nvPicPr>
          <p:cNvPr id="5" name="Kép 3">
            <a:extLst>
              <a:ext uri="{FF2B5EF4-FFF2-40B4-BE49-F238E27FC236}">
                <a16:creationId xmlns:a16="http://schemas.microsoft.com/office/drawing/2014/main" id="{46A83596-4B7E-8E4D-9AA4-FFDDF4D148E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222286"/>
            <a:ext cx="6000104" cy="3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0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26FD-7B35-794B-9148-C76A460A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Klímaválság és ami mögötte van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F9868F3-0522-E845-8667-036294CAE8B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hu-HU" dirty="0" err="1">
                    <a:latin typeface="Cambria" panose="02040503050406030204" pitchFamily="18" charset="0"/>
                  </a:rPr>
                  <a:t>energiahatékonyság+modern</a:t>
                </a:r>
                <a:r>
                  <a:rPr lang="hu-HU" dirty="0">
                    <a:latin typeface="Cambria" panose="02040503050406030204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eg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ú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𝑗𝑢𝑙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𝑛𝑢𝑘𝑙𝑒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𝑟𝑖𝑠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𝑒𝑛𝑒𝑟𝑔𝑖𝑎</m:t>
                    </m:r>
                  </m:oMath>
                </a14:m>
                <a:endParaRPr lang="hu-HU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dirty="0">
                    <a:latin typeface="Cambria" panose="02040503050406030204" pitchFamily="18" charset="0"/>
                  </a:rPr>
                  <a:t>A klímaválság megoldás sürgős, az atomenergia viszont lassú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Cambria" panose="02040503050406030204" pitchFamily="18" charset="0"/>
                  </a:rPr>
                  <a:t>Elmúlt 30 év trendje Magyarországon</a:t>
                </a:r>
              </a:p>
              <a:p>
                <a:r>
                  <a:rPr lang="hu-HU" dirty="0">
                    <a:latin typeface="Cambria" panose="02040503050406030204" pitchFamily="18" charset="0"/>
                  </a:rPr>
                  <a:t>+ 0.77 Celsius</a:t>
                </a:r>
              </a:p>
              <a:p>
                <a:r>
                  <a:rPr lang="hu-HU" dirty="0">
                    <a:latin typeface="Cambria" panose="02040503050406030204" pitchFamily="18" charset="0"/>
                  </a:rPr>
                  <a:t>a csapadék jelentős csökkenése</a:t>
                </a:r>
              </a:p>
              <a:p>
                <a:r>
                  <a:rPr lang="hu-HU" dirty="0">
                    <a:latin typeface="Cambria" panose="02040503050406030204" pitchFamily="18" charset="0"/>
                  </a:rPr>
                  <a:t>World </a:t>
                </a:r>
                <a:r>
                  <a:rPr lang="hu-HU" dirty="0" err="1">
                    <a:latin typeface="Cambria" panose="02040503050406030204" pitchFamily="18" charset="0"/>
                  </a:rPr>
                  <a:t>Resource</a:t>
                </a:r>
                <a:r>
                  <a:rPr lang="hu-HU" dirty="0">
                    <a:latin typeface="Cambria" panose="02040503050406030204" pitchFamily="18" charset="0"/>
                  </a:rPr>
                  <a:t> Institute: 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Cambria" panose="02040503050406030204" pitchFamily="18" charset="0"/>
                  </a:rPr>
                  <a:t>Magyarország a 16. legveszélyezettebb ország a világon aszály és víz (Duna) szempontjából</a:t>
                </a:r>
                <a:endParaRPr lang="hu-HU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F9868F3-0522-E845-8667-036294CAE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613431BF-6E35-1448-98EE-FDC05266DE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1960" y="2332013"/>
            <a:ext cx="5631966" cy="3167980"/>
          </a:xfrm>
        </p:spPr>
      </p:pic>
    </p:spTree>
    <p:extLst>
      <p:ext uri="{BB962C8B-B14F-4D97-AF65-F5344CB8AC3E}">
        <p14:creationId xmlns:p14="http://schemas.microsoft.com/office/powerpoint/2010/main" val="15522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5A64-7C45-0D49-8CAF-A95285F4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EU kontextus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9AB5A-D180-AC42-A05F-A5655AE554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Cambria" panose="02040503050406030204" pitchFamily="18" charset="0"/>
              </a:rPr>
              <a:t>Az EU energiarendszerének szénmentesítési stratégiája szerint a vízigény 2050-ig jelentősen csökkenni fog, de a szén- és atomerőművek továbbra is a víz vízfelhasználásának 50% -át teszik ki.</a:t>
            </a:r>
          </a:p>
          <a:p>
            <a:r>
              <a:rPr lang="hu-HU" dirty="0">
                <a:latin typeface="Cambria" panose="02040503050406030204" pitchFamily="18" charset="0"/>
              </a:rPr>
              <a:t>a kontinens energiaágazatának jelenleg 74 milliárd köbméter édesvízre van szüksége, amelyet 2050-re legalább 38% -</a:t>
            </a:r>
            <a:r>
              <a:rPr lang="hu-HU" dirty="0" err="1">
                <a:latin typeface="Cambria" panose="02040503050406030204" pitchFamily="18" charset="0"/>
              </a:rPr>
              <a:t>kal</a:t>
            </a:r>
            <a:r>
              <a:rPr lang="hu-HU" dirty="0">
                <a:latin typeface="Cambria" panose="02040503050406030204" pitchFamily="18" charset="0"/>
              </a:rPr>
              <a:t> csökkenteni kell</a:t>
            </a:r>
          </a:p>
          <a:p>
            <a:r>
              <a:rPr lang="hu-HU" dirty="0">
                <a:latin typeface="Cambria" panose="02040503050406030204" pitchFamily="18" charset="0"/>
              </a:rPr>
              <a:t>A vízhiány és a vízszennyezés több milliárd eurónyi károkat okoz az energiaágazatnak, például a szénbányászatnak és az áramtermelésnek.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333C1F-9EE3-3C42-9252-E5AEC85E15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9150" y="2583557"/>
            <a:ext cx="5184775" cy="2916435"/>
          </a:xfrm>
        </p:spPr>
      </p:pic>
    </p:spTree>
    <p:extLst>
      <p:ext uri="{BB962C8B-B14F-4D97-AF65-F5344CB8AC3E}">
        <p14:creationId xmlns:p14="http://schemas.microsoft.com/office/powerpoint/2010/main" val="7450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45A2-B50E-6347-8E23-CD544DCB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Felmerülő problémák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B53B-8844-4845-9FA4-FBBAD1B1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Az éghajlatváltozás okozta vízhiányról: az ivóvíz és a mezőgazdaságban használt víz kérdése</a:t>
            </a:r>
          </a:p>
          <a:p>
            <a:r>
              <a:rPr lang="hu-HU" dirty="0">
                <a:latin typeface="Cambria" panose="02040503050406030204" pitchFamily="18" charset="0"/>
              </a:rPr>
              <a:t>az energiaipar a Föld vízkészletének fő haszonélvezője</a:t>
            </a:r>
          </a:p>
          <a:p>
            <a:r>
              <a:rPr lang="hu-HU" dirty="0">
                <a:latin typeface="Cambria" panose="02040503050406030204" pitchFamily="18" charset="0"/>
              </a:rPr>
              <a:t>Az atomenergiaiparban nagy szükség van vízre az erőmű hűtésében</a:t>
            </a:r>
          </a:p>
          <a:p>
            <a:r>
              <a:rPr lang="hu-HU" dirty="0">
                <a:latin typeface="Cambria" panose="02040503050406030204" pitchFamily="18" charset="0"/>
              </a:rPr>
              <a:t>Európai Bizottság: „Több árvízzel és aszállyal, magasabb vízhőmérséklettel és a folyók áramlásának ingadozásaival is szembe kell néznünk a jövőben. Ezek befolyásolják ugyanis a hő- és atomerőművek hűtését és a vízerőművek működését is ”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DE74-E1BB-E640-B935-FEA15824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Paks és a klímaválság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0D60-2E24-0640-BDCC-10AD2949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609745"/>
            <a:ext cx="10554574" cy="36365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400" b="1" dirty="0">
                <a:latin typeface="Cambria" panose="02040503050406030204" pitchFamily="18" charset="0"/>
              </a:rPr>
              <a:t>Vízhőmérséklet</a:t>
            </a:r>
          </a:p>
          <a:p>
            <a:pPr marL="0" indent="0">
              <a:buNone/>
            </a:pPr>
            <a:r>
              <a:rPr lang="hu-HU" sz="2100" dirty="0">
                <a:latin typeface="Cambria" panose="02040503050406030204" pitchFamily="18" charset="0"/>
              </a:rPr>
              <a:t>Jogszabály: a Duna vízhőmérséklete nem haladhatja meg a 30 Celsius fokot, 500 méterre a hűtővíz-csatorna </a:t>
            </a:r>
            <a:r>
              <a:rPr lang="hu-HU" sz="2100" dirty="0" err="1">
                <a:latin typeface="Cambria" panose="02040503050406030204" pitchFamily="18" charset="0"/>
              </a:rPr>
              <a:t>torkolatától</a:t>
            </a:r>
            <a:endParaRPr lang="hu-HU" sz="21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sz="2100" dirty="0">
                <a:latin typeface="Cambria" panose="02040503050406030204" pitchFamily="18" charset="0"/>
              </a:rPr>
              <a:t>2018. július és augusztus között a Duna vize csaknem egy hónapig 25 volt, gyakran 26 fok felett, és ez év augusztus elején a hőmérséklet 26,2 Celsius fokra emelkedett.</a:t>
            </a:r>
          </a:p>
          <a:p>
            <a:pPr marL="0" indent="0">
              <a:buNone/>
            </a:pPr>
            <a:r>
              <a:rPr lang="hu-HU" sz="2100" dirty="0">
                <a:latin typeface="Cambria" panose="02040503050406030204" pitchFamily="18" charset="0"/>
              </a:rPr>
              <a:t>ha a Duna vízhőmérséklete meghaladja a 30 Celsius fokot a száj 500 méteres szakaszában. Ebben az esetben a hőmérsékleti határ túllépésének képessége - 20 MW per 0,1 Celsius fok</a:t>
            </a:r>
          </a:p>
          <a:p>
            <a:pPr marL="0" indent="0">
              <a:buNone/>
            </a:pPr>
            <a:r>
              <a:rPr lang="hu-HU" sz="2200" b="1" dirty="0">
                <a:latin typeface="Cambria" panose="02040503050406030204" pitchFamily="18" charset="0"/>
              </a:rPr>
              <a:t>Vízállás</a:t>
            </a:r>
          </a:p>
          <a:p>
            <a:pPr marL="0" indent="0">
              <a:buNone/>
            </a:pPr>
            <a:r>
              <a:rPr lang="hu-HU" sz="2100" dirty="0">
                <a:latin typeface="Cambria" panose="02040503050406030204" pitchFamily="18" charset="0"/>
              </a:rPr>
              <a:t>Az erőmű egy korábbi nyilatkozata szerint másodpercenként négy négyzetméter vízre van szükség a négy reaktor egységhez</a:t>
            </a:r>
          </a:p>
          <a:p>
            <a:pPr marL="0" indent="0">
              <a:buNone/>
            </a:pPr>
            <a:r>
              <a:rPr lang="hu-HU" sz="2100" dirty="0">
                <a:latin typeface="Cambria" panose="02040503050406030204" pitchFamily="18" charset="0"/>
              </a:rPr>
              <a:t>Ez az oka annak, hogy a </a:t>
            </a:r>
            <a:r>
              <a:rPr lang="hu-HU" sz="2100" dirty="0" err="1">
                <a:latin typeface="Cambria" panose="02040503050406030204" pitchFamily="18" charset="0"/>
              </a:rPr>
              <a:t>Paeller</a:t>
            </a:r>
            <a:r>
              <a:rPr lang="hu-HU" sz="2100" dirty="0">
                <a:latin typeface="Cambria" panose="02040503050406030204" pitchFamily="18" charset="0"/>
              </a:rPr>
              <a:t> kiterjesztését előkészítő Teller-Lévai projekt egyik hatásvizsgálata kimondja, hogy a jelenlegi 2000 és a tervezett további 2400 megawatt reaktorkapacitás együttes működése már nem oldható meg a Duna vizével</a:t>
            </a: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9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803-1386-0B47-AF2E-84E445C6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Nukleáris hulladék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1CFC0-27B0-EE40-809F-44F1BB14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75" y="2309248"/>
            <a:ext cx="2014781" cy="443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>
                <a:latin typeface="Cambria" panose="02040503050406030204" pitchFamily="18" charset="0"/>
              </a:rPr>
              <a:t>Mikor termelődik?</a:t>
            </a:r>
          </a:p>
          <a:p>
            <a:pPr marL="0" indent="0">
              <a:buNone/>
            </a:pPr>
            <a:r>
              <a:rPr lang="hu-HU" sz="2600" dirty="0">
                <a:latin typeface="Cambria" panose="02040503050406030204" pitchFamily="18" charset="0"/>
              </a:rPr>
              <a:t>Milyen típusai vannak?</a:t>
            </a:r>
          </a:p>
          <a:p>
            <a:pPr marL="0" indent="0">
              <a:buNone/>
            </a:pPr>
            <a:r>
              <a:rPr lang="hu-HU" sz="2600" dirty="0">
                <a:latin typeface="Cambria" panose="02040503050406030204" pitchFamily="18" charset="0"/>
              </a:rPr>
              <a:t>Hogyan kezelik?</a:t>
            </a: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</a:endParaRPr>
          </a:p>
        </p:txBody>
      </p:sp>
      <p:pic>
        <p:nvPicPr>
          <p:cNvPr id="4" name="Kép 1">
            <a:extLst>
              <a:ext uri="{FF2B5EF4-FFF2-40B4-BE49-F238E27FC236}">
                <a16:creationId xmlns:a16="http://schemas.microsoft.com/office/drawing/2014/main" id="{0403D09A-0080-FC4D-9B0E-23FB45A132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56" y="1829020"/>
            <a:ext cx="9960244" cy="49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3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1D83-7604-294F-9F63-FBAEBA6C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39" y="850144"/>
            <a:ext cx="10571998" cy="970450"/>
          </a:xfrm>
        </p:spPr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Nagyaktivitású hulladék-kezelése</a:t>
            </a:r>
            <a:br>
              <a:rPr lang="hu-HU" dirty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87F0-90BD-0948-B343-6223A7D63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67" y="2369093"/>
            <a:ext cx="5185873" cy="3638763"/>
          </a:xfrm>
        </p:spPr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2030-ra 207 olyan atomreaktor lesz a világon, mely leszerelésre szorul majd életciklusa lejárta miatt  (2059-re plusz 125)</a:t>
            </a:r>
          </a:p>
          <a:p>
            <a:r>
              <a:rPr lang="hu-HU" dirty="0">
                <a:latin typeface="Cambria" panose="02040503050406030204" pitchFamily="18" charset="0"/>
              </a:rPr>
              <a:t>Átlagosan 19 év a leszerelés</a:t>
            </a:r>
          </a:p>
          <a:p>
            <a:r>
              <a:rPr lang="hu-HU" dirty="0">
                <a:latin typeface="Cambria" panose="02040503050406030204" pitchFamily="18" charset="0"/>
              </a:rPr>
              <a:t>Euratom</a:t>
            </a:r>
          </a:p>
          <a:p>
            <a:r>
              <a:rPr lang="hu-HU" dirty="0">
                <a:latin typeface="Cambria" panose="02040503050406030204" pitchFamily="18" charset="0"/>
              </a:rPr>
              <a:t>3500 kazetta Pakson</a:t>
            </a:r>
          </a:p>
          <a:p>
            <a:r>
              <a:rPr lang="hu-HU" dirty="0">
                <a:latin typeface="Cambria" panose="02040503050406030204" pitchFamily="18" charset="0"/>
              </a:rPr>
              <a:t>Boda: agyagkőre=keménysége megfelelő, viszont már kis nyomásra is repedezni tud </a:t>
            </a:r>
          </a:p>
          <a:p>
            <a:r>
              <a:rPr lang="hu-HU" dirty="0">
                <a:latin typeface="Cambria" panose="02040503050406030204" pitchFamily="18" charset="0"/>
              </a:rPr>
              <a:t>Probléma még: nincs adatbázis, nem átlátható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C1DDFC-A4E5-7846-B543-5752373D2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580123"/>
            <a:ext cx="5194300" cy="2923303"/>
          </a:xfrm>
        </p:spPr>
      </p:pic>
    </p:spTree>
    <p:extLst>
      <p:ext uri="{BB962C8B-B14F-4D97-AF65-F5344CB8AC3E}">
        <p14:creationId xmlns:p14="http://schemas.microsoft.com/office/powerpoint/2010/main" val="848380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706</Words>
  <Application>Microsoft Macintosh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Cambria</vt:lpstr>
      <vt:lpstr>Cambria Math</vt:lpstr>
      <vt:lpstr>Century Gothic</vt:lpstr>
      <vt:lpstr>Wingdings 2</vt:lpstr>
      <vt:lpstr>Quotable</vt:lpstr>
      <vt:lpstr>Klímaválság és atomenergia Pécs az atom piszkos végein</vt:lpstr>
      <vt:lpstr>ENERGIAKLUB múlt és jelen</vt:lpstr>
      <vt:lpstr>Atomot minden áron?</vt:lpstr>
      <vt:lpstr>Klímaválság és ami mögötte van</vt:lpstr>
      <vt:lpstr>EU kontextus</vt:lpstr>
      <vt:lpstr>Felmerülő problémák</vt:lpstr>
      <vt:lpstr>Paks és a klímaválság</vt:lpstr>
      <vt:lpstr>Nukleáris hulladék</vt:lpstr>
      <vt:lpstr>Nagyaktivitású hulladék-kezelése </vt:lpstr>
      <vt:lpstr>Gazdasági zsákutca</vt:lpstr>
      <vt:lpstr>Atom, mint megoldás?</vt:lpstr>
      <vt:lpstr>Paks II nélkül a világ</vt:lpstr>
      <vt:lpstr>Mit tehetünk?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Eszter Eva Matyas</dc:creator>
  <cp:lastModifiedBy>Eszter Eva Matyas</cp:lastModifiedBy>
  <cp:revision>27</cp:revision>
  <dcterms:created xsi:type="dcterms:W3CDTF">2019-10-08T05:54:01Z</dcterms:created>
  <dcterms:modified xsi:type="dcterms:W3CDTF">2019-11-28T09:01:59Z</dcterms:modified>
</cp:coreProperties>
</file>